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1" r:id="rId3"/>
    <p:sldId id="265" r:id="rId4"/>
    <p:sldId id="275" r:id="rId5"/>
    <p:sldId id="264" r:id="rId6"/>
    <p:sldId id="266" r:id="rId7"/>
    <p:sldId id="267" r:id="rId8"/>
    <p:sldId id="269" r:id="rId9"/>
    <p:sldId id="271" r:id="rId10"/>
    <p:sldId id="270" r:id="rId11"/>
    <p:sldId id="272" r:id="rId12"/>
    <p:sldId id="278" r:id="rId13"/>
    <p:sldId id="280" r:id="rId14"/>
    <p:sldId id="281" r:id="rId15"/>
    <p:sldId id="282" r:id="rId16"/>
    <p:sldId id="283" r:id="rId17"/>
    <p:sldId id="284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093"/>
    <a:srgbClr val="173A8D"/>
    <a:srgbClr val="129481"/>
    <a:srgbClr val="0F2741"/>
    <a:srgbClr val="001736"/>
    <a:srgbClr val="003374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2" autoAdjust="0"/>
    <p:restoredTop sz="94660"/>
  </p:normalViewPr>
  <p:slideViewPr>
    <p:cSldViewPr snapToGrid="0">
      <p:cViewPr>
        <p:scale>
          <a:sx n="100" d="100"/>
          <a:sy n="100" d="100"/>
        </p:scale>
        <p:origin x="-45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5048\Desktop\&#1040;&#1076;&#1072;&#1087;&#1090;&#1072;&#1094;&#1080;&#1103;\&#1040;&#1076;&#1072;&#1087;&#1090;&#1072;&#1094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5048\Desktop\&#1040;&#1076;&#1072;&#1087;&#1090;&#1072;&#1094;&#1080;&#1103;\&#1040;&#1076;&#1072;&#1087;&#1090;&#107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Calibri" panose="020F0502020204030204" pitchFamily="34" charset="0"/>
              </a:rPr>
              <a:t>Сотрудники </a:t>
            </a:r>
            <a:r>
              <a:rPr lang="ru-RU" sz="2400" dirty="0">
                <a:latin typeface="Calibri" panose="020F0502020204030204" pitchFamily="34" charset="0"/>
              </a:rPr>
              <a:t>прошедшие  адаптацию</a:t>
            </a:r>
          </a:p>
        </c:rich>
      </c:tx>
      <c:layout>
        <c:manualLayout>
          <c:xMode val="edge"/>
          <c:yMode val="edge"/>
          <c:x val="0.31248451741988759"/>
          <c:y val="5.638519197190073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explosion val="8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explosion val="7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4417820276687635"/>
                  <c:y val="7.52435389982832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02602009881062"/>
                  <c:y val="-0.157405419995205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572579728079588"/>
                  <c:y val="8.79727728672684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'ОБЩИЙ ИТОГ'!$T$24:$V$24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01.10.2017</c:v>
                </c:pt>
              </c:strCache>
            </c:strRef>
          </c:cat>
          <c:val>
            <c:numRef>
              <c:f>'ОБЩИЙ ИТОГ'!$T$25:$V$25</c:f>
              <c:numCache>
                <c:formatCode>0%</c:formatCode>
                <c:ptCount val="3"/>
                <c:pt idx="0">
                  <c:v>0.75</c:v>
                </c:pt>
                <c:pt idx="1">
                  <c:v>0.63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400" b="1" i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Сотрудники, проработавшие менее года </a:t>
            </a:r>
            <a:r>
              <a:rPr lang="ru-RU" sz="24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4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4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 </a:t>
            </a:r>
            <a:r>
              <a:rPr lang="ru-RU" sz="2400" b="1" i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прошествии адаптации </a:t>
            </a:r>
            <a:endParaRPr lang="ru-RU" sz="2400" dirty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950232033403504"/>
          <c:y val="3.09365717999985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67991843740522"/>
          <c:y val="0.23263559730376623"/>
          <c:w val="0.60567405289953746"/>
          <c:h val="0.6145030259305620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rgbClr val="C43812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F78615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3624873365037782"/>
                  <c:y val="6.40499546961499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674582023965464"/>
                  <c:y val="-0.116940071910041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303633536164363"/>
                  <c:y val="8.99093202851262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'ОБЩИЙ ИТОГ'!$Y$24:$AA$24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01.10.2017</c:v>
                </c:pt>
              </c:strCache>
            </c:strRef>
          </c:cat>
          <c:val>
            <c:numRef>
              <c:f>'ОБЩИЙ ИТОГ'!$Y$25:$AA$25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0.13</c:v>
                </c:pt>
                <c:pt idx="2">
                  <c:v>0.1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3936008207881373"/>
          <c:y val="0.81252602352657743"/>
          <c:w val="0.36029614836132745"/>
          <c:h val="0.12303710594815981"/>
        </c:manualLayout>
      </c:layout>
      <c:overlay val="0"/>
      <c:txPr>
        <a:bodyPr/>
        <a:lstStyle/>
        <a:p>
          <a:pPr>
            <a:defRPr sz="1600" b="1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C3B22-5647-45A7-8FBC-430DBCD3ABF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ADA0F-59EB-4BEA-A2F8-1FAF933EBF08}">
      <dgm:prSet phldrT="[Текст]"/>
      <dgm:spPr/>
      <dgm:t>
        <a:bodyPr/>
        <a:lstStyle/>
        <a:p>
          <a:r>
            <a:rPr lang="ru-RU" dirty="0" smtClean="0"/>
            <a:t>Комплектование органов ПФР высококвалифицированным персоналом, способным  решать задачи, поставленные перед Пенсионным фондом Российской Федерации обществом и государством</a:t>
          </a:r>
          <a:endParaRPr lang="ru-RU" dirty="0"/>
        </a:p>
      </dgm:t>
    </dgm:pt>
    <dgm:pt modelId="{465A7C0D-4A5A-4A43-BCE8-D25D2E35D23B}" type="parTrans" cxnId="{815A6DD0-EA34-4254-BD8E-8F181F23E342}">
      <dgm:prSet/>
      <dgm:spPr/>
      <dgm:t>
        <a:bodyPr/>
        <a:lstStyle/>
        <a:p>
          <a:endParaRPr lang="ru-RU"/>
        </a:p>
      </dgm:t>
    </dgm:pt>
    <dgm:pt modelId="{783A4D9A-C5D3-4894-B3AE-CFDAAEB8BF2E}" type="sibTrans" cxnId="{815A6DD0-EA34-4254-BD8E-8F181F23E342}">
      <dgm:prSet/>
      <dgm:spPr/>
      <dgm:t>
        <a:bodyPr/>
        <a:lstStyle/>
        <a:p>
          <a:endParaRPr lang="ru-RU"/>
        </a:p>
      </dgm:t>
    </dgm:pt>
    <dgm:pt modelId="{93777003-FB0E-411D-B1CD-1AB80EF59244}">
      <dgm:prSet phldrT="[Текст]"/>
      <dgm:spPr/>
      <dgm:t>
        <a:bodyPr/>
        <a:lstStyle/>
        <a:p>
          <a:r>
            <a:rPr lang="ru-RU" dirty="0" smtClean="0"/>
            <a:t>Создание условий для поддержания квалификации работников системы ПФР на уровне, обеспечивающем достижение </a:t>
          </a:r>
          <a:r>
            <a:rPr lang="ru-RU" b="0" dirty="0" smtClean="0">
              <a:solidFill>
                <a:schemeClr val="tx1"/>
              </a:solidFill>
            </a:rPr>
            <a:t>целевых показателей </a:t>
          </a:r>
          <a:r>
            <a:rPr lang="ru-RU" dirty="0" smtClean="0"/>
            <a:t>удовлетворённости граждан качеством оказания государственных услуг</a:t>
          </a:r>
          <a:endParaRPr lang="ru-RU" dirty="0"/>
        </a:p>
      </dgm:t>
    </dgm:pt>
    <dgm:pt modelId="{C089FCC4-61E8-4CF1-BD4D-7643A8ED9E14}" type="parTrans" cxnId="{F9587522-552E-478B-BF38-AA5AC053CF46}">
      <dgm:prSet/>
      <dgm:spPr/>
      <dgm:t>
        <a:bodyPr/>
        <a:lstStyle/>
        <a:p>
          <a:endParaRPr lang="ru-RU"/>
        </a:p>
      </dgm:t>
    </dgm:pt>
    <dgm:pt modelId="{1E989A30-AEF5-46D4-8EA4-CAB10B7F6FC3}" type="sibTrans" cxnId="{F9587522-552E-478B-BF38-AA5AC053CF46}">
      <dgm:prSet/>
      <dgm:spPr/>
      <dgm:t>
        <a:bodyPr/>
        <a:lstStyle/>
        <a:p>
          <a:endParaRPr lang="ru-RU"/>
        </a:p>
      </dgm:t>
    </dgm:pt>
    <dgm:pt modelId="{500514BA-F167-4B45-8D71-23C062FFDBAF}">
      <dgm:prSet phldrT="[Текст]"/>
      <dgm:spPr/>
      <dgm:t>
        <a:bodyPr/>
        <a:lstStyle/>
        <a:p>
          <a:r>
            <a:rPr lang="ru-RU" dirty="0" smtClean="0"/>
            <a:t>Обучение кадров новым компетенциям, развитие и совершенствование профессиональных навыков, необходимых для исполнения трудовых функций</a:t>
          </a:r>
          <a:endParaRPr lang="ru-RU" dirty="0"/>
        </a:p>
      </dgm:t>
    </dgm:pt>
    <dgm:pt modelId="{669EA2C4-AE28-49AB-BE13-FD94AE487C02}" type="parTrans" cxnId="{B5E82FB3-7416-4D07-B009-6520337FF489}">
      <dgm:prSet/>
      <dgm:spPr/>
      <dgm:t>
        <a:bodyPr/>
        <a:lstStyle/>
        <a:p>
          <a:endParaRPr lang="ru-RU"/>
        </a:p>
      </dgm:t>
    </dgm:pt>
    <dgm:pt modelId="{7AE09F23-1564-48F9-894B-A86C52CFD04E}" type="sibTrans" cxnId="{B5E82FB3-7416-4D07-B009-6520337FF489}">
      <dgm:prSet/>
      <dgm:spPr/>
      <dgm:t>
        <a:bodyPr/>
        <a:lstStyle/>
        <a:p>
          <a:endParaRPr lang="ru-RU"/>
        </a:p>
      </dgm:t>
    </dgm:pt>
    <dgm:pt modelId="{B1F537E4-4D42-4CC0-8D5D-AC938CF114BF}">
      <dgm:prSet phldrT="[Текст]"/>
      <dgm:spPr/>
      <dgm:t>
        <a:bodyPr/>
        <a:lstStyle/>
        <a:p>
          <a:r>
            <a:rPr lang="ru-RU" dirty="0" smtClean="0"/>
            <a:t>Постоянное повышение эффективности деятельности, улучшение установленных регламентов и процедур, мотивирование персонала на высокие профессиональные достижения</a:t>
          </a:r>
          <a:endParaRPr lang="ru-RU" dirty="0"/>
        </a:p>
      </dgm:t>
    </dgm:pt>
    <dgm:pt modelId="{490CC50F-3277-43A3-84B6-05C120211B96}" type="parTrans" cxnId="{807C076F-C7DA-4373-87A8-9D4D7E718E51}">
      <dgm:prSet/>
      <dgm:spPr/>
      <dgm:t>
        <a:bodyPr/>
        <a:lstStyle/>
        <a:p>
          <a:endParaRPr lang="ru-RU"/>
        </a:p>
      </dgm:t>
    </dgm:pt>
    <dgm:pt modelId="{EA5CADDB-9605-4678-8E0A-8DBC016328B3}" type="sibTrans" cxnId="{807C076F-C7DA-4373-87A8-9D4D7E718E51}">
      <dgm:prSet/>
      <dgm:spPr/>
      <dgm:t>
        <a:bodyPr/>
        <a:lstStyle/>
        <a:p>
          <a:endParaRPr lang="ru-RU"/>
        </a:p>
      </dgm:t>
    </dgm:pt>
    <dgm:pt modelId="{42B1482B-5189-41E7-89D7-10FD0D1E4DF5}" type="pres">
      <dgm:prSet presAssocID="{394C3B22-5647-45A7-8FBC-430DBCD3AB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93969-DC10-4D02-B13A-DF6BB5E92370}" type="pres">
      <dgm:prSet presAssocID="{9F7ADA0F-59EB-4BEA-A2F8-1FAF933EBF08}" presName="comp" presStyleCnt="0"/>
      <dgm:spPr/>
      <dgm:t>
        <a:bodyPr/>
        <a:lstStyle/>
        <a:p>
          <a:endParaRPr lang="ru-RU"/>
        </a:p>
      </dgm:t>
    </dgm:pt>
    <dgm:pt modelId="{1D8C3C59-D307-4263-A765-8D3AEA2E54DD}" type="pres">
      <dgm:prSet presAssocID="{9F7ADA0F-59EB-4BEA-A2F8-1FAF933EBF08}" presName="box" presStyleLbl="node1" presStyleIdx="0" presStyleCnt="4" custLinFactNeighborX="326"/>
      <dgm:spPr/>
      <dgm:t>
        <a:bodyPr/>
        <a:lstStyle/>
        <a:p>
          <a:endParaRPr lang="ru-RU"/>
        </a:p>
      </dgm:t>
    </dgm:pt>
    <dgm:pt modelId="{F1DAE42B-DF55-4805-9975-3F2E45FF8B2F}" type="pres">
      <dgm:prSet presAssocID="{9F7ADA0F-59EB-4BEA-A2F8-1FAF933EBF08}" presName="img" presStyleLbl="fgImgPlace1" presStyleIdx="0" presStyleCnt="4" custScaleX="52660" custScaleY="92081" custLinFactNeighborX="-7600" custLinFactNeighborY="11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948BE742-1E02-49A3-86E3-FB07E9994501}" type="pres">
      <dgm:prSet presAssocID="{9F7ADA0F-59EB-4BEA-A2F8-1FAF933EBF0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B576-76CC-45BC-93D3-D38C7F7EECA5}" type="pres">
      <dgm:prSet presAssocID="{783A4D9A-C5D3-4894-B3AE-CFDAAEB8BF2E}" presName="spacer" presStyleCnt="0"/>
      <dgm:spPr/>
      <dgm:t>
        <a:bodyPr/>
        <a:lstStyle/>
        <a:p>
          <a:endParaRPr lang="ru-RU"/>
        </a:p>
      </dgm:t>
    </dgm:pt>
    <dgm:pt modelId="{9F88E953-FEE8-41FC-9C20-9A59015AAB21}" type="pres">
      <dgm:prSet presAssocID="{93777003-FB0E-411D-B1CD-1AB80EF59244}" presName="comp" presStyleCnt="0"/>
      <dgm:spPr/>
      <dgm:t>
        <a:bodyPr/>
        <a:lstStyle/>
        <a:p>
          <a:endParaRPr lang="ru-RU"/>
        </a:p>
      </dgm:t>
    </dgm:pt>
    <dgm:pt modelId="{7B7E275A-10FA-43B9-9E07-1D791CC73F87}" type="pres">
      <dgm:prSet presAssocID="{93777003-FB0E-411D-B1CD-1AB80EF59244}" presName="box" presStyleLbl="node1" presStyleIdx="1" presStyleCnt="4"/>
      <dgm:spPr/>
      <dgm:t>
        <a:bodyPr/>
        <a:lstStyle/>
        <a:p>
          <a:endParaRPr lang="ru-RU"/>
        </a:p>
      </dgm:t>
    </dgm:pt>
    <dgm:pt modelId="{AFAF0E82-8BCC-42E2-8FF9-BF1F5C258990}" type="pres">
      <dgm:prSet presAssocID="{93777003-FB0E-411D-B1CD-1AB80EF59244}" presName="img" presStyleLbl="fgImgPlace1" presStyleIdx="1" presStyleCnt="4" custScaleX="50488" custScaleY="97794" custLinFactNeighborX="-7058" custLinFactNeighborY="10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6C895DF-55A8-4374-96D1-5F1A5EDE67E9}" type="pres">
      <dgm:prSet presAssocID="{93777003-FB0E-411D-B1CD-1AB80EF5924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F9D2F-CB7B-4AE3-B6F5-68CC2C2E05F7}" type="pres">
      <dgm:prSet presAssocID="{1E989A30-AEF5-46D4-8EA4-CAB10B7F6FC3}" presName="spacer" presStyleCnt="0"/>
      <dgm:spPr/>
      <dgm:t>
        <a:bodyPr/>
        <a:lstStyle/>
        <a:p>
          <a:endParaRPr lang="ru-RU"/>
        </a:p>
      </dgm:t>
    </dgm:pt>
    <dgm:pt modelId="{56FDF4B1-A66E-4361-B341-07FA81ECB725}" type="pres">
      <dgm:prSet presAssocID="{500514BA-F167-4B45-8D71-23C062FFDBAF}" presName="comp" presStyleCnt="0"/>
      <dgm:spPr/>
      <dgm:t>
        <a:bodyPr/>
        <a:lstStyle/>
        <a:p>
          <a:endParaRPr lang="ru-RU"/>
        </a:p>
      </dgm:t>
    </dgm:pt>
    <dgm:pt modelId="{3F535684-370C-4C00-9004-7ED92E1E2474}" type="pres">
      <dgm:prSet presAssocID="{500514BA-F167-4B45-8D71-23C062FFDBAF}" presName="box" presStyleLbl="node1" presStyleIdx="2" presStyleCnt="4"/>
      <dgm:spPr/>
      <dgm:t>
        <a:bodyPr/>
        <a:lstStyle/>
        <a:p>
          <a:endParaRPr lang="ru-RU"/>
        </a:p>
      </dgm:t>
    </dgm:pt>
    <dgm:pt modelId="{E60D966F-A779-47DB-908E-A0FD577D629B}" type="pres">
      <dgm:prSet presAssocID="{500514BA-F167-4B45-8D71-23C062FFDBAF}" presName="img" presStyleLbl="fgImgPlace1" presStyleIdx="2" presStyleCnt="4" custScaleX="52660" custScaleY="96910" custLinFactNeighborX="-65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8DDBE82D-17E7-4885-972A-4FD2879A6051}" type="pres">
      <dgm:prSet presAssocID="{500514BA-F167-4B45-8D71-23C062FFDBA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EE09D-633F-40C0-A7DA-D53322B72658}" type="pres">
      <dgm:prSet presAssocID="{7AE09F23-1564-48F9-894B-A86C52CFD04E}" presName="spacer" presStyleCnt="0"/>
      <dgm:spPr/>
      <dgm:t>
        <a:bodyPr/>
        <a:lstStyle/>
        <a:p>
          <a:endParaRPr lang="ru-RU"/>
        </a:p>
      </dgm:t>
    </dgm:pt>
    <dgm:pt modelId="{0157ABB0-02FB-4A5B-B50C-1B70105674BA}" type="pres">
      <dgm:prSet presAssocID="{B1F537E4-4D42-4CC0-8D5D-AC938CF114BF}" presName="comp" presStyleCnt="0"/>
      <dgm:spPr/>
      <dgm:t>
        <a:bodyPr/>
        <a:lstStyle/>
        <a:p>
          <a:endParaRPr lang="ru-RU"/>
        </a:p>
      </dgm:t>
    </dgm:pt>
    <dgm:pt modelId="{42D5190D-1B72-4361-AF62-EC388514345C}" type="pres">
      <dgm:prSet presAssocID="{B1F537E4-4D42-4CC0-8D5D-AC938CF114BF}" presName="box" presStyleLbl="node1" presStyleIdx="3" presStyleCnt="4"/>
      <dgm:spPr/>
      <dgm:t>
        <a:bodyPr/>
        <a:lstStyle/>
        <a:p>
          <a:endParaRPr lang="ru-RU"/>
        </a:p>
      </dgm:t>
    </dgm:pt>
    <dgm:pt modelId="{480DC790-2B96-4446-9BEF-57C6DBBC3439}" type="pres">
      <dgm:prSet presAssocID="{B1F537E4-4D42-4CC0-8D5D-AC938CF114BF}" presName="img" presStyleLbl="fgImgPlace1" presStyleIdx="3" presStyleCnt="4" custScaleX="54956" custScaleY="93852" custLinFactNeighborX="-3319" custLinFactNeighborY="32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85F17936-4EFC-4347-822A-EAA58FCFB207}" type="pres">
      <dgm:prSet presAssocID="{B1F537E4-4D42-4CC0-8D5D-AC938CF114B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108E29-688E-4F66-AD61-0D0F37128261}" type="presOf" srcId="{500514BA-F167-4B45-8D71-23C062FFDBAF}" destId="{3F535684-370C-4C00-9004-7ED92E1E2474}" srcOrd="0" destOrd="0" presId="urn:microsoft.com/office/officeart/2005/8/layout/vList4"/>
    <dgm:cxn modelId="{7B5C4993-0530-4579-93A8-E250DEA084AB}" type="presOf" srcId="{9F7ADA0F-59EB-4BEA-A2F8-1FAF933EBF08}" destId="{1D8C3C59-D307-4263-A765-8D3AEA2E54DD}" srcOrd="0" destOrd="0" presId="urn:microsoft.com/office/officeart/2005/8/layout/vList4"/>
    <dgm:cxn modelId="{6680A205-3CF4-46BE-8C5E-19126EBE6EEB}" type="presOf" srcId="{B1F537E4-4D42-4CC0-8D5D-AC938CF114BF}" destId="{42D5190D-1B72-4361-AF62-EC388514345C}" srcOrd="0" destOrd="0" presId="urn:microsoft.com/office/officeart/2005/8/layout/vList4"/>
    <dgm:cxn modelId="{82ADACA8-605D-44A8-89CD-595C1C8B6745}" type="presOf" srcId="{93777003-FB0E-411D-B1CD-1AB80EF59244}" destId="{46C895DF-55A8-4374-96D1-5F1A5EDE67E9}" srcOrd="1" destOrd="0" presId="urn:microsoft.com/office/officeart/2005/8/layout/vList4"/>
    <dgm:cxn modelId="{F9587522-552E-478B-BF38-AA5AC053CF46}" srcId="{394C3B22-5647-45A7-8FBC-430DBCD3ABF6}" destId="{93777003-FB0E-411D-B1CD-1AB80EF59244}" srcOrd="1" destOrd="0" parTransId="{C089FCC4-61E8-4CF1-BD4D-7643A8ED9E14}" sibTransId="{1E989A30-AEF5-46D4-8EA4-CAB10B7F6FC3}"/>
    <dgm:cxn modelId="{C6668234-F5A2-47E5-A8C8-79459E315E75}" type="presOf" srcId="{B1F537E4-4D42-4CC0-8D5D-AC938CF114BF}" destId="{85F17936-4EFC-4347-822A-EAA58FCFB207}" srcOrd="1" destOrd="0" presId="urn:microsoft.com/office/officeart/2005/8/layout/vList4"/>
    <dgm:cxn modelId="{B5E82FB3-7416-4D07-B009-6520337FF489}" srcId="{394C3B22-5647-45A7-8FBC-430DBCD3ABF6}" destId="{500514BA-F167-4B45-8D71-23C062FFDBAF}" srcOrd="2" destOrd="0" parTransId="{669EA2C4-AE28-49AB-BE13-FD94AE487C02}" sibTransId="{7AE09F23-1564-48F9-894B-A86C52CFD04E}"/>
    <dgm:cxn modelId="{815A6DD0-EA34-4254-BD8E-8F181F23E342}" srcId="{394C3B22-5647-45A7-8FBC-430DBCD3ABF6}" destId="{9F7ADA0F-59EB-4BEA-A2F8-1FAF933EBF08}" srcOrd="0" destOrd="0" parTransId="{465A7C0D-4A5A-4A43-BCE8-D25D2E35D23B}" sibTransId="{783A4D9A-C5D3-4894-B3AE-CFDAAEB8BF2E}"/>
    <dgm:cxn modelId="{FA83A9C9-4AA0-4BE3-8750-7121CB65D75C}" type="presOf" srcId="{9F7ADA0F-59EB-4BEA-A2F8-1FAF933EBF08}" destId="{948BE742-1E02-49A3-86E3-FB07E9994501}" srcOrd="1" destOrd="0" presId="urn:microsoft.com/office/officeart/2005/8/layout/vList4"/>
    <dgm:cxn modelId="{807C076F-C7DA-4373-87A8-9D4D7E718E51}" srcId="{394C3B22-5647-45A7-8FBC-430DBCD3ABF6}" destId="{B1F537E4-4D42-4CC0-8D5D-AC938CF114BF}" srcOrd="3" destOrd="0" parTransId="{490CC50F-3277-43A3-84B6-05C120211B96}" sibTransId="{EA5CADDB-9605-4678-8E0A-8DBC016328B3}"/>
    <dgm:cxn modelId="{B8C5E413-13D0-4DBB-90ED-686A2B6B5A0F}" type="presOf" srcId="{93777003-FB0E-411D-B1CD-1AB80EF59244}" destId="{7B7E275A-10FA-43B9-9E07-1D791CC73F87}" srcOrd="0" destOrd="0" presId="urn:microsoft.com/office/officeart/2005/8/layout/vList4"/>
    <dgm:cxn modelId="{D4507F3F-53AD-43E0-9143-96A4AB5F427B}" type="presOf" srcId="{500514BA-F167-4B45-8D71-23C062FFDBAF}" destId="{8DDBE82D-17E7-4885-972A-4FD2879A6051}" srcOrd="1" destOrd="0" presId="urn:microsoft.com/office/officeart/2005/8/layout/vList4"/>
    <dgm:cxn modelId="{30C326BF-3B36-406A-A9A6-154FB4C70395}" type="presOf" srcId="{394C3B22-5647-45A7-8FBC-430DBCD3ABF6}" destId="{42B1482B-5189-41E7-89D7-10FD0D1E4DF5}" srcOrd="0" destOrd="0" presId="urn:microsoft.com/office/officeart/2005/8/layout/vList4"/>
    <dgm:cxn modelId="{136EFCA2-9546-4E4B-9A5F-56B28D2B7F14}" type="presParOf" srcId="{42B1482B-5189-41E7-89D7-10FD0D1E4DF5}" destId="{B2993969-DC10-4D02-B13A-DF6BB5E92370}" srcOrd="0" destOrd="0" presId="urn:microsoft.com/office/officeart/2005/8/layout/vList4"/>
    <dgm:cxn modelId="{B2FCCF6B-B961-4844-98B5-FE9A7EF043F6}" type="presParOf" srcId="{B2993969-DC10-4D02-B13A-DF6BB5E92370}" destId="{1D8C3C59-D307-4263-A765-8D3AEA2E54DD}" srcOrd="0" destOrd="0" presId="urn:microsoft.com/office/officeart/2005/8/layout/vList4"/>
    <dgm:cxn modelId="{63F65F51-E97D-44EA-9572-2B66945BDE6C}" type="presParOf" srcId="{B2993969-DC10-4D02-B13A-DF6BB5E92370}" destId="{F1DAE42B-DF55-4805-9975-3F2E45FF8B2F}" srcOrd="1" destOrd="0" presId="urn:microsoft.com/office/officeart/2005/8/layout/vList4"/>
    <dgm:cxn modelId="{5F314C87-5EC6-4239-B723-3EC8D6338F94}" type="presParOf" srcId="{B2993969-DC10-4D02-B13A-DF6BB5E92370}" destId="{948BE742-1E02-49A3-86E3-FB07E9994501}" srcOrd="2" destOrd="0" presId="urn:microsoft.com/office/officeart/2005/8/layout/vList4"/>
    <dgm:cxn modelId="{E7A622CD-C9C4-4E86-A8AE-BB70AF35DB79}" type="presParOf" srcId="{42B1482B-5189-41E7-89D7-10FD0D1E4DF5}" destId="{724BB576-76CC-45BC-93D3-D38C7F7EECA5}" srcOrd="1" destOrd="0" presId="urn:microsoft.com/office/officeart/2005/8/layout/vList4"/>
    <dgm:cxn modelId="{8A4DD126-4E6D-4F47-A3A3-41BDA647FB08}" type="presParOf" srcId="{42B1482B-5189-41E7-89D7-10FD0D1E4DF5}" destId="{9F88E953-FEE8-41FC-9C20-9A59015AAB21}" srcOrd="2" destOrd="0" presId="urn:microsoft.com/office/officeart/2005/8/layout/vList4"/>
    <dgm:cxn modelId="{DE3DA13A-B095-424E-93C0-D80FB153096A}" type="presParOf" srcId="{9F88E953-FEE8-41FC-9C20-9A59015AAB21}" destId="{7B7E275A-10FA-43B9-9E07-1D791CC73F87}" srcOrd="0" destOrd="0" presId="urn:microsoft.com/office/officeart/2005/8/layout/vList4"/>
    <dgm:cxn modelId="{F2C46077-BCB9-49C9-B15C-CC31B06B91F3}" type="presParOf" srcId="{9F88E953-FEE8-41FC-9C20-9A59015AAB21}" destId="{AFAF0E82-8BCC-42E2-8FF9-BF1F5C258990}" srcOrd="1" destOrd="0" presId="urn:microsoft.com/office/officeart/2005/8/layout/vList4"/>
    <dgm:cxn modelId="{78F3FAE2-8F0B-4650-9A27-5FDC272F52E2}" type="presParOf" srcId="{9F88E953-FEE8-41FC-9C20-9A59015AAB21}" destId="{46C895DF-55A8-4374-96D1-5F1A5EDE67E9}" srcOrd="2" destOrd="0" presId="urn:microsoft.com/office/officeart/2005/8/layout/vList4"/>
    <dgm:cxn modelId="{9F6087EB-C477-49A5-B01F-65C17FBC3400}" type="presParOf" srcId="{42B1482B-5189-41E7-89D7-10FD0D1E4DF5}" destId="{3EDF9D2F-CB7B-4AE3-B6F5-68CC2C2E05F7}" srcOrd="3" destOrd="0" presId="urn:microsoft.com/office/officeart/2005/8/layout/vList4"/>
    <dgm:cxn modelId="{8A0416FD-8AED-4150-A978-527582405B6B}" type="presParOf" srcId="{42B1482B-5189-41E7-89D7-10FD0D1E4DF5}" destId="{56FDF4B1-A66E-4361-B341-07FA81ECB725}" srcOrd="4" destOrd="0" presId="urn:microsoft.com/office/officeart/2005/8/layout/vList4"/>
    <dgm:cxn modelId="{974A7D3B-B3F2-416E-A85C-39DC62997460}" type="presParOf" srcId="{56FDF4B1-A66E-4361-B341-07FA81ECB725}" destId="{3F535684-370C-4C00-9004-7ED92E1E2474}" srcOrd="0" destOrd="0" presId="urn:microsoft.com/office/officeart/2005/8/layout/vList4"/>
    <dgm:cxn modelId="{1BAE6C34-2A75-4F9C-9A84-13DB42FB4994}" type="presParOf" srcId="{56FDF4B1-A66E-4361-B341-07FA81ECB725}" destId="{E60D966F-A779-47DB-908E-A0FD577D629B}" srcOrd="1" destOrd="0" presId="urn:microsoft.com/office/officeart/2005/8/layout/vList4"/>
    <dgm:cxn modelId="{A80AC16B-A33A-465F-819C-0E2DD1A1C48C}" type="presParOf" srcId="{56FDF4B1-A66E-4361-B341-07FA81ECB725}" destId="{8DDBE82D-17E7-4885-972A-4FD2879A6051}" srcOrd="2" destOrd="0" presId="urn:microsoft.com/office/officeart/2005/8/layout/vList4"/>
    <dgm:cxn modelId="{BDBF516E-AEB9-4A1F-81CF-E0C5D73B8541}" type="presParOf" srcId="{42B1482B-5189-41E7-89D7-10FD0D1E4DF5}" destId="{ED9EE09D-633F-40C0-A7DA-D53322B72658}" srcOrd="5" destOrd="0" presId="urn:microsoft.com/office/officeart/2005/8/layout/vList4"/>
    <dgm:cxn modelId="{69AD6902-E3C5-46D8-9E95-D3420914E62B}" type="presParOf" srcId="{42B1482B-5189-41E7-89D7-10FD0D1E4DF5}" destId="{0157ABB0-02FB-4A5B-B50C-1B70105674BA}" srcOrd="6" destOrd="0" presId="urn:microsoft.com/office/officeart/2005/8/layout/vList4"/>
    <dgm:cxn modelId="{33F21CF2-5945-4A7C-866F-E4EBF996A060}" type="presParOf" srcId="{0157ABB0-02FB-4A5B-B50C-1B70105674BA}" destId="{42D5190D-1B72-4361-AF62-EC388514345C}" srcOrd="0" destOrd="0" presId="urn:microsoft.com/office/officeart/2005/8/layout/vList4"/>
    <dgm:cxn modelId="{73753B0F-E217-4603-92B2-1D89A0BCB36E}" type="presParOf" srcId="{0157ABB0-02FB-4A5B-B50C-1B70105674BA}" destId="{480DC790-2B96-4446-9BEF-57C6DBBC3439}" srcOrd="1" destOrd="0" presId="urn:microsoft.com/office/officeart/2005/8/layout/vList4"/>
    <dgm:cxn modelId="{216CCB29-76D3-4C19-AB9C-77EB98F33690}" type="presParOf" srcId="{0157ABB0-02FB-4A5B-B50C-1B70105674BA}" destId="{85F17936-4EFC-4347-822A-EAA58FCFB2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9BF71-4465-4D09-BFBC-C4DC5C8585A4}" type="doc">
      <dgm:prSet loTypeId="urn:microsoft.com/office/officeart/2005/8/layout/radial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39D444D-290F-41A9-B4E0-8845E9F88E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НАПРАВЛЕНИЯ КАДРОВОЙ ПРАКТИКИ</a:t>
          </a:r>
          <a:endParaRPr lang="ru-RU" sz="1400" b="1" dirty="0">
            <a:solidFill>
              <a:schemeClr val="tx1"/>
            </a:solidFill>
          </a:endParaRPr>
        </a:p>
      </dgm:t>
    </dgm:pt>
    <dgm:pt modelId="{A1268C5C-FF75-42F2-B5E6-15CF14EA307A}" type="parTrans" cxnId="{13E47C74-665A-424F-9197-BCCD1212186E}">
      <dgm:prSet/>
      <dgm:spPr/>
      <dgm:t>
        <a:bodyPr/>
        <a:lstStyle/>
        <a:p>
          <a:endParaRPr lang="ru-RU"/>
        </a:p>
      </dgm:t>
    </dgm:pt>
    <dgm:pt modelId="{7D7B97DE-86B5-4A2A-8F41-1DCAC972A4CC}" type="sibTrans" cxnId="{13E47C74-665A-424F-9197-BCCD1212186E}">
      <dgm:prSet/>
      <dgm:spPr/>
      <dgm:t>
        <a:bodyPr/>
        <a:lstStyle/>
        <a:p>
          <a:endParaRPr lang="ru-RU"/>
        </a:p>
      </dgm:t>
    </dgm:pt>
    <dgm:pt modelId="{2363C693-D4DB-47E1-8BBB-3070782E017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квалификационные требования, предъявляемые к персоналу</a:t>
          </a:r>
          <a:endParaRPr lang="ru-RU" sz="1100" b="1" dirty="0">
            <a:solidFill>
              <a:schemeClr val="tx1"/>
            </a:solidFill>
          </a:endParaRPr>
        </a:p>
      </dgm:t>
    </dgm:pt>
    <dgm:pt modelId="{111CB551-ABA0-414C-A397-8D91469C6C3D}" type="parTrans" cxnId="{AF5EE759-570F-4330-AE26-675880EFC6EE}">
      <dgm:prSet/>
      <dgm:spPr/>
      <dgm:t>
        <a:bodyPr/>
        <a:lstStyle/>
        <a:p>
          <a:endParaRPr lang="ru-RU"/>
        </a:p>
      </dgm:t>
    </dgm:pt>
    <dgm:pt modelId="{C312274B-43FC-4AD4-8CC4-E09399D4DA23}" type="sibTrans" cxnId="{AF5EE759-570F-4330-AE26-675880EFC6EE}">
      <dgm:prSet/>
      <dgm:spPr/>
      <dgm:t>
        <a:bodyPr/>
        <a:lstStyle/>
        <a:p>
          <a:endParaRPr lang="ru-RU"/>
        </a:p>
      </dgm:t>
    </dgm:pt>
    <dgm:pt modelId="{BCB7E079-2B7F-4571-820D-3160BB0B11C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подбор, отбор и расстановка кадров</a:t>
          </a:r>
          <a:endParaRPr lang="ru-RU" sz="1100" b="1" dirty="0">
            <a:solidFill>
              <a:schemeClr val="tx1"/>
            </a:solidFill>
          </a:endParaRPr>
        </a:p>
      </dgm:t>
    </dgm:pt>
    <dgm:pt modelId="{D0E128C7-2AEA-41B1-8243-3ED163C3D0FD}" type="parTrans" cxnId="{925EDAC0-9A99-449D-893D-803EC2475B2C}">
      <dgm:prSet/>
      <dgm:spPr/>
      <dgm:t>
        <a:bodyPr/>
        <a:lstStyle/>
        <a:p>
          <a:endParaRPr lang="ru-RU"/>
        </a:p>
      </dgm:t>
    </dgm:pt>
    <dgm:pt modelId="{C2527EB2-EF12-4AA7-A795-BB2F7BE3552C}" type="sibTrans" cxnId="{925EDAC0-9A99-449D-893D-803EC2475B2C}">
      <dgm:prSet/>
      <dgm:spPr/>
      <dgm:t>
        <a:bodyPr/>
        <a:lstStyle/>
        <a:p>
          <a:endParaRPr lang="ru-RU"/>
        </a:p>
      </dgm:t>
    </dgm:pt>
    <dgm:pt modelId="{0876D7E3-8114-4906-A518-B471162DF0BD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принципы развития персонала на основе системы непрерывного обучения</a:t>
          </a:r>
          <a:endParaRPr lang="ru-RU" sz="1100" b="1" dirty="0">
            <a:solidFill>
              <a:schemeClr val="tx1"/>
            </a:solidFill>
          </a:endParaRPr>
        </a:p>
      </dgm:t>
    </dgm:pt>
    <dgm:pt modelId="{0A6FA3C1-411C-4DF6-9424-5FBE40002A6B}" type="parTrans" cxnId="{0327A073-5804-42B5-927B-1BAE9538874F}">
      <dgm:prSet/>
      <dgm:spPr/>
      <dgm:t>
        <a:bodyPr/>
        <a:lstStyle/>
        <a:p>
          <a:endParaRPr lang="ru-RU"/>
        </a:p>
      </dgm:t>
    </dgm:pt>
    <dgm:pt modelId="{39AD2394-C326-436B-8746-1312DD4834C2}" type="sibTrans" cxnId="{0327A073-5804-42B5-927B-1BAE9538874F}">
      <dgm:prSet/>
      <dgm:spPr/>
      <dgm:t>
        <a:bodyPr/>
        <a:lstStyle/>
        <a:p>
          <a:endParaRPr lang="ru-RU"/>
        </a:p>
      </dgm:t>
    </dgm:pt>
    <dgm:pt modelId="{2C6CA109-D5C0-4A3B-8F39-27D38320C828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оценка деятельности и аттестация персонала</a:t>
          </a:r>
          <a:endParaRPr lang="ru-RU" sz="1100" b="1" dirty="0">
            <a:solidFill>
              <a:schemeClr val="tx1"/>
            </a:solidFill>
          </a:endParaRPr>
        </a:p>
      </dgm:t>
    </dgm:pt>
    <dgm:pt modelId="{5EA7B2C9-4F42-4F84-9BCA-6BD6864CA85A}" type="parTrans" cxnId="{463CF91F-1ED4-4173-B0FF-AF55FBDD7BDC}">
      <dgm:prSet/>
      <dgm:spPr/>
      <dgm:t>
        <a:bodyPr/>
        <a:lstStyle/>
        <a:p>
          <a:endParaRPr lang="ru-RU"/>
        </a:p>
      </dgm:t>
    </dgm:pt>
    <dgm:pt modelId="{7784A2EC-7BEF-4E8C-938B-D66F7F266F21}" type="sibTrans" cxnId="{463CF91F-1ED4-4173-B0FF-AF55FBDD7BDC}">
      <dgm:prSet/>
      <dgm:spPr/>
      <dgm:t>
        <a:bodyPr/>
        <a:lstStyle/>
        <a:p>
          <a:endParaRPr lang="ru-RU"/>
        </a:p>
      </dgm:t>
    </dgm:pt>
    <dgm:pt modelId="{C90E313C-EC02-4489-8D5A-F54271B272B2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психологическая поддержка и обеспечение условий для осуществления профессиональной деятельности</a:t>
          </a:r>
          <a:endParaRPr lang="ru-RU" sz="1100" b="1" dirty="0">
            <a:solidFill>
              <a:schemeClr val="tx1"/>
            </a:solidFill>
          </a:endParaRPr>
        </a:p>
      </dgm:t>
    </dgm:pt>
    <dgm:pt modelId="{038DC0ED-4F05-4252-8A7A-66FFDA2137D2}" type="parTrans" cxnId="{F730074D-F27F-49E5-9CB6-F07DEDFE4467}">
      <dgm:prSet/>
      <dgm:spPr/>
      <dgm:t>
        <a:bodyPr/>
        <a:lstStyle/>
        <a:p>
          <a:endParaRPr lang="ru-RU"/>
        </a:p>
      </dgm:t>
    </dgm:pt>
    <dgm:pt modelId="{FDE7FDC3-79BF-4F6F-8780-A8BA29CA85AF}" type="sibTrans" cxnId="{F730074D-F27F-49E5-9CB6-F07DEDFE4467}">
      <dgm:prSet/>
      <dgm:spPr/>
      <dgm:t>
        <a:bodyPr/>
        <a:lstStyle/>
        <a:p>
          <a:endParaRPr lang="ru-RU"/>
        </a:p>
      </dgm:t>
    </dgm:pt>
    <dgm:pt modelId="{7E13C2EB-D19C-4418-8910-D6555D03868B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развитие организационной (корпоративной) культуры</a:t>
          </a:r>
          <a:endParaRPr lang="ru-RU" sz="1100" b="1" dirty="0">
            <a:solidFill>
              <a:schemeClr val="tx1"/>
            </a:solidFill>
          </a:endParaRPr>
        </a:p>
      </dgm:t>
    </dgm:pt>
    <dgm:pt modelId="{6C458645-002C-4A7E-892F-F5E573D139F4}" type="parTrans" cxnId="{9C9EC445-37F3-4991-966F-FEA5C22E8072}">
      <dgm:prSet/>
      <dgm:spPr/>
      <dgm:t>
        <a:bodyPr/>
        <a:lstStyle/>
        <a:p>
          <a:endParaRPr lang="ru-RU"/>
        </a:p>
      </dgm:t>
    </dgm:pt>
    <dgm:pt modelId="{C449A62B-8521-475C-8127-3E06B88679BD}" type="sibTrans" cxnId="{9C9EC445-37F3-4991-966F-FEA5C22E8072}">
      <dgm:prSet/>
      <dgm:spPr/>
      <dgm:t>
        <a:bodyPr/>
        <a:lstStyle/>
        <a:p>
          <a:endParaRPr lang="ru-RU"/>
        </a:p>
      </dgm:t>
    </dgm:pt>
    <dgm:pt modelId="{3F26292D-DB86-4FF7-BF98-F6BF8525375A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организация адаптации работников</a:t>
          </a:r>
          <a:endParaRPr lang="ru-RU" sz="1100" b="1" dirty="0">
            <a:solidFill>
              <a:schemeClr val="tx1"/>
            </a:solidFill>
          </a:endParaRPr>
        </a:p>
      </dgm:t>
    </dgm:pt>
    <dgm:pt modelId="{CAE34E56-3787-46C9-BB53-3CBB6516B7C5}" type="parTrans" cxnId="{6B0807D6-47AD-479F-8138-110C4D63FFD5}">
      <dgm:prSet/>
      <dgm:spPr/>
      <dgm:t>
        <a:bodyPr/>
        <a:lstStyle/>
        <a:p>
          <a:endParaRPr lang="ru-RU"/>
        </a:p>
      </dgm:t>
    </dgm:pt>
    <dgm:pt modelId="{13164BB5-89EE-4441-A7A8-266001F6FCF7}" type="sibTrans" cxnId="{6B0807D6-47AD-479F-8138-110C4D63FFD5}">
      <dgm:prSet/>
      <dgm:spPr/>
      <dgm:t>
        <a:bodyPr/>
        <a:lstStyle/>
        <a:p>
          <a:endParaRPr lang="ru-RU"/>
        </a:p>
      </dgm:t>
    </dgm:pt>
    <dgm:pt modelId="{ACB96757-7B5B-4B89-8C87-09593636495C}" type="pres">
      <dgm:prSet presAssocID="{A219BF71-4465-4D09-BFBC-C4DC5C8585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E3B98-B0CA-4BAD-A623-428A63BC759B}" type="pres">
      <dgm:prSet presAssocID="{339D444D-290F-41A9-B4E0-8845E9F88EF6}" presName="centerShape" presStyleLbl="node0" presStyleIdx="0" presStyleCnt="1" custScaleX="137619" custScaleY="76210"/>
      <dgm:spPr/>
      <dgm:t>
        <a:bodyPr/>
        <a:lstStyle/>
        <a:p>
          <a:endParaRPr lang="ru-RU"/>
        </a:p>
      </dgm:t>
    </dgm:pt>
    <dgm:pt modelId="{588D05DF-491D-4950-95C3-22F513AD8AE4}" type="pres">
      <dgm:prSet presAssocID="{111CB551-ABA0-414C-A397-8D91469C6C3D}" presName="parTrans" presStyleLbl="sibTrans2D1" presStyleIdx="0" presStyleCnt="7" custLinFactNeighborY="-4889"/>
      <dgm:spPr/>
      <dgm:t>
        <a:bodyPr/>
        <a:lstStyle/>
        <a:p>
          <a:endParaRPr lang="ru-RU"/>
        </a:p>
      </dgm:t>
    </dgm:pt>
    <dgm:pt modelId="{66F40DF3-B130-41CA-862B-E64179463012}" type="pres">
      <dgm:prSet presAssocID="{111CB551-ABA0-414C-A397-8D91469C6C3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1B8E786-20A1-499E-B4D8-E62881769569}" type="pres">
      <dgm:prSet presAssocID="{2363C693-D4DB-47E1-8BBB-3070782E0179}" presName="node" presStyleLbl="node1" presStyleIdx="0" presStyleCnt="7" custScaleX="146153" custScaleY="57520" custRadScaleRad="73735" custRadScaleInc="-6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8D3A7-71BF-4FE8-9430-7AAE4187DB7E}" type="pres">
      <dgm:prSet presAssocID="{D0E128C7-2AEA-41B1-8243-3ED163C3D0FD}" presName="parTrans" presStyleLbl="sibTrans2D1" presStyleIdx="1" presStyleCnt="7" custLinFactNeighborX="-1939" custLinFactNeighborY="-4889"/>
      <dgm:spPr/>
      <dgm:t>
        <a:bodyPr/>
        <a:lstStyle/>
        <a:p>
          <a:endParaRPr lang="ru-RU"/>
        </a:p>
      </dgm:t>
    </dgm:pt>
    <dgm:pt modelId="{BDBC9685-3421-49F3-95BE-13E3AF2DAED5}" type="pres">
      <dgm:prSet presAssocID="{D0E128C7-2AEA-41B1-8243-3ED163C3D0FD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F4CB02D-A23D-4036-96A7-3CC40166A069}" type="pres">
      <dgm:prSet presAssocID="{BCB7E079-2B7F-4571-820D-3160BB0B11CF}" presName="node" presStyleLbl="node1" presStyleIdx="1" presStyleCnt="7" custScaleX="146153" custScaleY="57520" custRadScaleRad="115946" custRadScaleInc="87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CFFC2-FF8F-44F8-A8D1-EBB8B687F552}" type="pres">
      <dgm:prSet presAssocID="{CAE34E56-3787-46C9-BB53-3CBB6516B7C5}" presName="parTrans" presStyleLbl="sibTrans2D1" presStyleIdx="2" presStyleCnt="7" custLinFactNeighborX="7877" custLinFactNeighborY="1630"/>
      <dgm:spPr/>
      <dgm:t>
        <a:bodyPr/>
        <a:lstStyle/>
        <a:p>
          <a:endParaRPr lang="ru-RU"/>
        </a:p>
      </dgm:t>
    </dgm:pt>
    <dgm:pt modelId="{D7595D01-99BF-47E9-855E-21EA496976F3}" type="pres">
      <dgm:prSet presAssocID="{CAE34E56-3787-46C9-BB53-3CBB6516B7C5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63D4F0B6-3E9E-462A-890A-3B127910C616}" type="pres">
      <dgm:prSet presAssocID="{3F26292D-DB86-4FF7-BF98-F6BF8525375A}" presName="node" presStyleLbl="node1" presStyleIdx="2" presStyleCnt="7" custScaleX="146153" custScaleY="57520" custRadScaleRad="122910" custRadScaleInc="20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69AD4-E033-4304-9C43-E965B6F8B88E}" type="pres">
      <dgm:prSet presAssocID="{0A6FA3C1-411C-4DF6-9424-5FBE40002A6B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A8A506E-D209-4DED-9F1F-E919987DB08B}" type="pres">
      <dgm:prSet presAssocID="{0A6FA3C1-411C-4DF6-9424-5FBE40002A6B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22D2534E-2832-4FE6-AF0E-B520B6A93573}" type="pres">
      <dgm:prSet presAssocID="{0876D7E3-8114-4906-A518-B471162DF0BD}" presName="node" presStyleLbl="node1" presStyleIdx="3" presStyleCnt="7" custScaleX="146153" custScaleY="57520" custRadScaleRad="109108" custRadScaleInc="-24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F878-572E-4024-B8C6-17CF29FD3338}" type="pres">
      <dgm:prSet presAssocID="{5EA7B2C9-4F42-4F84-9BCA-6BD6864CA85A}" presName="parTrans" presStyleLbl="sibTrans2D1" presStyleIdx="4" presStyleCnt="7"/>
      <dgm:spPr/>
      <dgm:t>
        <a:bodyPr/>
        <a:lstStyle/>
        <a:p>
          <a:endParaRPr lang="ru-RU"/>
        </a:p>
      </dgm:t>
    </dgm:pt>
    <dgm:pt modelId="{9DD23249-5E13-4033-BD61-3B49A5989F4D}" type="pres">
      <dgm:prSet presAssocID="{5EA7B2C9-4F42-4F84-9BCA-6BD6864CA85A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174BFF2-1915-45C1-8849-D48B2DBD9521}" type="pres">
      <dgm:prSet presAssocID="{2C6CA109-D5C0-4A3B-8F39-27D38320C828}" presName="node" presStyleLbl="node1" presStyleIdx="4" presStyleCnt="7" custScaleX="146153" custScaleY="57520" custRadScaleRad="106442" custRadScaleInc="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FDD0-6B45-4010-8AEE-578EC5127A07}" type="pres">
      <dgm:prSet presAssocID="{038DC0ED-4F05-4252-8A7A-66FFDA2137D2}" presName="parTrans" presStyleLbl="sibTrans2D1" presStyleIdx="5" presStyleCnt="7" custLinFactNeighborX="-12642" custLinFactNeighborY="0"/>
      <dgm:spPr/>
      <dgm:t>
        <a:bodyPr/>
        <a:lstStyle/>
        <a:p>
          <a:endParaRPr lang="ru-RU"/>
        </a:p>
      </dgm:t>
    </dgm:pt>
    <dgm:pt modelId="{3C23D26F-F57B-407E-98A7-71AFFC18CDFE}" type="pres">
      <dgm:prSet presAssocID="{038DC0ED-4F05-4252-8A7A-66FFDA2137D2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BA83AEAF-A025-42BB-A8AB-F76BF2BA354C}" type="pres">
      <dgm:prSet presAssocID="{C90E313C-EC02-4489-8D5A-F54271B272B2}" presName="node" presStyleLbl="node1" presStyleIdx="5" presStyleCnt="7" custScaleX="148614" custScaleY="64995" custRadScaleRad="117730" custRadScaleInc="-25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BBAF3-AF88-4623-94AC-BF91925CB69C}" type="pres">
      <dgm:prSet presAssocID="{6C458645-002C-4A7E-892F-F5E573D139F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F65B519-6930-4D29-BCC5-2E4D494B629B}" type="pres">
      <dgm:prSet presAssocID="{6C458645-002C-4A7E-892F-F5E573D139F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4F9D718B-5331-464B-B252-8212ACD074C2}" type="pres">
      <dgm:prSet presAssocID="{7E13C2EB-D19C-4418-8910-D6555D03868B}" presName="node" presStyleLbl="node1" presStyleIdx="6" presStyleCnt="7" custScaleX="146153" custScaleY="57520" custRadScaleRad="112987" custRadScaleInc="-76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807D6-47AD-479F-8138-110C4D63FFD5}" srcId="{339D444D-290F-41A9-B4E0-8845E9F88EF6}" destId="{3F26292D-DB86-4FF7-BF98-F6BF8525375A}" srcOrd="2" destOrd="0" parTransId="{CAE34E56-3787-46C9-BB53-3CBB6516B7C5}" sibTransId="{13164BB5-89EE-4441-A7A8-266001F6FCF7}"/>
    <dgm:cxn modelId="{90B51DE0-2E39-4324-B9D5-5A0457043F73}" type="presOf" srcId="{0A6FA3C1-411C-4DF6-9424-5FBE40002A6B}" destId="{DA8A506E-D209-4DED-9F1F-E919987DB08B}" srcOrd="1" destOrd="0" presId="urn:microsoft.com/office/officeart/2005/8/layout/radial5"/>
    <dgm:cxn modelId="{8340810D-A1EB-4463-AABE-449A5B3EF595}" type="presOf" srcId="{2C6CA109-D5C0-4A3B-8F39-27D38320C828}" destId="{A174BFF2-1915-45C1-8849-D48B2DBD9521}" srcOrd="0" destOrd="0" presId="urn:microsoft.com/office/officeart/2005/8/layout/radial5"/>
    <dgm:cxn modelId="{AF5EE759-570F-4330-AE26-675880EFC6EE}" srcId="{339D444D-290F-41A9-B4E0-8845E9F88EF6}" destId="{2363C693-D4DB-47E1-8BBB-3070782E0179}" srcOrd="0" destOrd="0" parTransId="{111CB551-ABA0-414C-A397-8D91469C6C3D}" sibTransId="{C312274B-43FC-4AD4-8CC4-E09399D4DA23}"/>
    <dgm:cxn modelId="{F730074D-F27F-49E5-9CB6-F07DEDFE4467}" srcId="{339D444D-290F-41A9-B4E0-8845E9F88EF6}" destId="{C90E313C-EC02-4489-8D5A-F54271B272B2}" srcOrd="5" destOrd="0" parTransId="{038DC0ED-4F05-4252-8A7A-66FFDA2137D2}" sibTransId="{FDE7FDC3-79BF-4F6F-8780-A8BA29CA85AF}"/>
    <dgm:cxn modelId="{39AAD756-84CE-466C-8D53-3B8505B6F05A}" type="presOf" srcId="{339D444D-290F-41A9-B4E0-8845E9F88EF6}" destId="{EEBE3B98-B0CA-4BAD-A623-428A63BC759B}" srcOrd="0" destOrd="0" presId="urn:microsoft.com/office/officeart/2005/8/layout/radial5"/>
    <dgm:cxn modelId="{08F47493-7C36-49A7-A73F-B47123216B7C}" type="presOf" srcId="{6C458645-002C-4A7E-892F-F5E573D139F4}" destId="{EF65B519-6930-4D29-BCC5-2E4D494B629B}" srcOrd="1" destOrd="0" presId="urn:microsoft.com/office/officeart/2005/8/layout/radial5"/>
    <dgm:cxn modelId="{06DAE139-2F46-41DC-975C-D263CDDFE7A7}" type="presOf" srcId="{038DC0ED-4F05-4252-8A7A-66FFDA2137D2}" destId="{3C23D26F-F57B-407E-98A7-71AFFC18CDFE}" srcOrd="1" destOrd="0" presId="urn:microsoft.com/office/officeart/2005/8/layout/radial5"/>
    <dgm:cxn modelId="{01D75B9B-4853-4E1E-989D-F613FDBF7A69}" type="presOf" srcId="{6C458645-002C-4A7E-892F-F5E573D139F4}" destId="{0FEBBAF3-AF88-4623-94AC-BF91925CB69C}" srcOrd="0" destOrd="0" presId="urn:microsoft.com/office/officeart/2005/8/layout/radial5"/>
    <dgm:cxn modelId="{994B5072-9094-4C42-A202-4A37EE58D4DD}" type="presOf" srcId="{0A6FA3C1-411C-4DF6-9424-5FBE40002A6B}" destId="{7D169AD4-E033-4304-9C43-E965B6F8B88E}" srcOrd="0" destOrd="0" presId="urn:microsoft.com/office/officeart/2005/8/layout/radial5"/>
    <dgm:cxn modelId="{717AB28B-808F-4901-8B34-F71FFE6281C4}" type="presOf" srcId="{7E13C2EB-D19C-4418-8910-D6555D03868B}" destId="{4F9D718B-5331-464B-B252-8212ACD074C2}" srcOrd="0" destOrd="0" presId="urn:microsoft.com/office/officeart/2005/8/layout/radial5"/>
    <dgm:cxn modelId="{304B0423-9CC6-492E-AC58-890F3F827819}" type="presOf" srcId="{5EA7B2C9-4F42-4F84-9BCA-6BD6864CA85A}" destId="{E41FF878-572E-4024-B8C6-17CF29FD3338}" srcOrd="0" destOrd="0" presId="urn:microsoft.com/office/officeart/2005/8/layout/radial5"/>
    <dgm:cxn modelId="{ABB260D3-E571-4A78-A08F-BE0D456D1925}" type="presOf" srcId="{111CB551-ABA0-414C-A397-8D91469C6C3D}" destId="{588D05DF-491D-4950-95C3-22F513AD8AE4}" srcOrd="0" destOrd="0" presId="urn:microsoft.com/office/officeart/2005/8/layout/radial5"/>
    <dgm:cxn modelId="{079B8910-5588-410B-86EC-6378E932E7C8}" type="presOf" srcId="{5EA7B2C9-4F42-4F84-9BCA-6BD6864CA85A}" destId="{9DD23249-5E13-4033-BD61-3B49A5989F4D}" srcOrd="1" destOrd="0" presId="urn:microsoft.com/office/officeart/2005/8/layout/radial5"/>
    <dgm:cxn modelId="{C991436F-4D0D-43B2-9902-B55475CC90AA}" type="presOf" srcId="{BCB7E079-2B7F-4571-820D-3160BB0B11CF}" destId="{3F4CB02D-A23D-4036-96A7-3CC40166A069}" srcOrd="0" destOrd="0" presId="urn:microsoft.com/office/officeart/2005/8/layout/radial5"/>
    <dgm:cxn modelId="{D858208E-0917-4120-9EA3-75D8D9B243AE}" type="presOf" srcId="{D0E128C7-2AEA-41B1-8243-3ED163C3D0FD}" destId="{BDBC9685-3421-49F3-95BE-13E3AF2DAED5}" srcOrd="1" destOrd="0" presId="urn:microsoft.com/office/officeart/2005/8/layout/radial5"/>
    <dgm:cxn modelId="{0327A073-5804-42B5-927B-1BAE9538874F}" srcId="{339D444D-290F-41A9-B4E0-8845E9F88EF6}" destId="{0876D7E3-8114-4906-A518-B471162DF0BD}" srcOrd="3" destOrd="0" parTransId="{0A6FA3C1-411C-4DF6-9424-5FBE40002A6B}" sibTransId="{39AD2394-C326-436B-8746-1312DD4834C2}"/>
    <dgm:cxn modelId="{380CAB83-00AD-4530-936A-951E94302511}" type="presOf" srcId="{038DC0ED-4F05-4252-8A7A-66FFDA2137D2}" destId="{FCEDFDD0-6B45-4010-8AEE-578EC5127A07}" srcOrd="0" destOrd="0" presId="urn:microsoft.com/office/officeart/2005/8/layout/radial5"/>
    <dgm:cxn modelId="{204E3742-32AA-4B0F-AE5C-05794746CA3C}" type="presOf" srcId="{2363C693-D4DB-47E1-8BBB-3070782E0179}" destId="{41B8E786-20A1-499E-B4D8-E62881769569}" srcOrd="0" destOrd="0" presId="urn:microsoft.com/office/officeart/2005/8/layout/radial5"/>
    <dgm:cxn modelId="{426414B2-CD29-4326-B17B-94374AFE5B8C}" type="presOf" srcId="{D0E128C7-2AEA-41B1-8243-3ED163C3D0FD}" destId="{04D8D3A7-71BF-4FE8-9430-7AAE4187DB7E}" srcOrd="0" destOrd="0" presId="urn:microsoft.com/office/officeart/2005/8/layout/radial5"/>
    <dgm:cxn modelId="{9C9EC445-37F3-4991-966F-FEA5C22E8072}" srcId="{339D444D-290F-41A9-B4E0-8845E9F88EF6}" destId="{7E13C2EB-D19C-4418-8910-D6555D03868B}" srcOrd="6" destOrd="0" parTransId="{6C458645-002C-4A7E-892F-F5E573D139F4}" sibTransId="{C449A62B-8521-475C-8127-3E06B88679BD}"/>
    <dgm:cxn modelId="{E2DE1B67-F11E-45C0-9A04-3683BE292C4A}" type="presOf" srcId="{0876D7E3-8114-4906-A518-B471162DF0BD}" destId="{22D2534E-2832-4FE6-AF0E-B520B6A93573}" srcOrd="0" destOrd="0" presId="urn:microsoft.com/office/officeart/2005/8/layout/radial5"/>
    <dgm:cxn modelId="{829A1ED1-6B84-4C96-8CFE-9F0D2D35E21D}" type="presOf" srcId="{C90E313C-EC02-4489-8D5A-F54271B272B2}" destId="{BA83AEAF-A025-42BB-A8AB-F76BF2BA354C}" srcOrd="0" destOrd="0" presId="urn:microsoft.com/office/officeart/2005/8/layout/radial5"/>
    <dgm:cxn modelId="{3BD82FDA-B7DB-4450-8A3E-93D2BF0F3D1F}" type="presOf" srcId="{A219BF71-4465-4D09-BFBC-C4DC5C8585A4}" destId="{ACB96757-7B5B-4B89-8C87-09593636495C}" srcOrd="0" destOrd="0" presId="urn:microsoft.com/office/officeart/2005/8/layout/radial5"/>
    <dgm:cxn modelId="{C6D40DE9-7202-4507-80F6-30080B7E587C}" type="presOf" srcId="{CAE34E56-3787-46C9-BB53-3CBB6516B7C5}" destId="{D7595D01-99BF-47E9-855E-21EA496976F3}" srcOrd="1" destOrd="0" presId="urn:microsoft.com/office/officeart/2005/8/layout/radial5"/>
    <dgm:cxn modelId="{A4518ACF-9D36-4933-A852-AC93A18FE7A8}" type="presOf" srcId="{CAE34E56-3787-46C9-BB53-3CBB6516B7C5}" destId="{D82CFFC2-FF8F-44F8-A8D1-EBB8B687F552}" srcOrd="0" destOrd="0" presId="urn:microsoft.com/office/officeart/2005/8/layout/radial5"/>
    <dgm:cxn modelId="{13E47C74-665A-424F-9197-BCCD1212186E}" srcId="{A219BF71-4465-4D09-BFBC-C4DC5C8585A4}" destId="{339D444D-290F-41A9-B4E0-8845E9F88EF6}" srcOrd="0" destOrd="0" parTransId="{A1268C5C-FF75-42F2-B5E6-15CF14EA307A}" sibTransId="{7D7B97DE-86B5-4A2A-8F41-1DCAC972A4CC}"/>
    <dgm:cxn modelId="{C50DEC25-A069-4B7A-9FAA-BBF7DC6E6327}" type="presOf" srcId="{3F26292D-DB86-4FF7-BF98-F6BF8525375A}" destId="{63D4F0B6-3E9E-462A-890A-3B127910C616}" srcOrd="0" destOrd="0" presId="urn:microsoft.com/office/officeart/2005/8/layout/radial5"/>
    <dgm:cxn modelId="{463CF91F-1ED4-4173-B0FF-AF55FBDD7BDC}" srcId="{339D444D-290F-41A9-B4E0-8845E9F88EF6}" destId="{2C6CA109-D5C0-4A3B-8F39-27D38320C828}" srcOrd="4" destOrd="0" parTransId="{5EA7B2C9-4F42-4F84-9BCA-6BD6864CA85A}" sibTransId="{7784A2EC-7BEF-4E8C-938B-D66F7F266F21}"/>
    <dgm:cxn modelId="{925EDAC0-9A99-449D-893D-803EC2475B2C}" srcId="{339D444D-290F-41A9-B4E0-8845E9F88EF6}" destId="{BCB7E079-2B7F-4571-820D-3160BB0B11CF}" srcOrd="1" destOrd="0" parTransId="{D0E128C7-2AEA-41B1-8243-3ED163C3D0FD}" sibTransId="{C2527EB2-EF12-4AA7-A795-BB2F7BE3552C}"/>
    <dgm:cxn modelId="{CF5A7A0E-1B44-40BC-8987-72C568239AB0}" type="presOf" srcId="{111CB551-ABA0-414C-A397-8D91469C6C3D}" destId="{66F40DF3-B130-41CA-862B-E64179463012}" srcOrd="1" destOrd="0" presId="urn:microsoft.com/office/officeart/2005/8/layout/radial5"/>
    <dgm:cxn modelId="{A68B5A57-C2FB-4E3B-A236-CBC3A1C09A70}" type="presParOf" srcId="{ACB96757-7B5B-4B89-8C87-09593636495C}" destId="{EEBE3B98-B0CA-4BAD-A623-428A63BC759B}" srcOrd="0" destOrd="0" presId="urn:microsoft.com/office/officeart/2005/8/layout/radial5"/>
    <dgm:cxn modelId="{B249692D-60B6-4BD9-B390-D7C3A2BE725E}" type="presParOf" srcId="{ACB96757-7B5B-4B89-8C87-09593636495C}" destId="{588D05DF-491D-4950-95C3-22F513AD8AE4}" srcOrd="1" destOrd="0" presId="urn:microsoft.com/office/officeart/2005/8/layout/radial5"/>
    <dgm:cxn modelId="{52C4BCDC-6179-42EE-B941-218A166F7908}" type="presParOf" srcId="{588D05DF-491D-4950-95C3-22F513AD8AE4}" destId="{66F40DF3-B130-41CA-862B-E64179463012}" srcOrd="0" destOrd="0" presId="urn:microsoft.com/office/officeart/2005/8/layout/radial5"/>
    <dgm:cxn modelId="{1C03AFD4-BF61-45D6-9827-EC79A6EEAF49}" type="presParOf" srcId="{ACB96757-7B5B-4B89-8C87-09593636495C}" destId="{41B8E786-20A1-499E-B4D8-E62881769569}" srcOrd="2" destOrd="0" presId="urn:microsoft.com/office/officeart/2005/8/layout/radial5"/>
    <dgm:cxn modelId="{0D5ABE2E-A6E2-431A-9215-1BB7E3C0A55D}" type="presParOf" srcId="{ACB96757-7B5B-4B89-8C87-09593636495C}" destId="{04D8D3A7-71BF-4FE8-9430-7AAE4187DB7E}" srcOrd="3" destOrd="0" presId="urn:microsoft.com/office/officeart/2005/8/layout/radial5"/>
    <dgm:cxn modelId="{E055A048-F457-4027-B497-3591B1A5FE63}" type="presParOf" srcId="{04D8D3A7-71BF-4FE8-9430-7AAE4187DB7E}" destId="{BDBC9685-3421-49F3-95BE-13E3AF2DAED5}" srcOrd="0" destOrd="0" presId="urn:microsoft.com/office/officeart/2005/8/layout/radial5"/>
    <dgm:cxn modelId="{86452C63-B4D2-4C2C-BB43-20FD67B782C4}" type="presParOf" srcId="{ACB96757-7B5B-4B89-8C87-09593636495C}" destId="{3F4CB02D-A23D-4036-96A7-3CC40166A069}" srcOrd="4" destOrd="0" presId="urn:microsoft.com/office/officeart/2005/8/layout/radial5"/>
    <dgm:cxn modelId="{D7CCB0A5-A7D1-4CB3-8102-A66EFBDA00DA}" type="presParOf" srcId="{ACB96757-7B5B-4B89-8C87-09593636495C}" destId="{D82CFFC2-FF8F-44F8-A8D1-EBB8B687F552}" srcOrd="5" destOrd="0" presId="urn:microsoft.com/office/officeart/2005/8/layout/radial5"/>
    <dgm:cxn modelId="{760FA8D2-47A0-4AE7-81FE-5534DCF5FF9F}" type="presParOf" srcId="{D82CFFC2-FF8F-44F8-A8D1-EBB8B687F552}" destId="{D7595D01-99BF-47E9-855E-21EA496976F3}" srcOrd="0" destOrd="0" presId="urn:microsoft.com/office/officeart/2005/8/layout/radial5"/>
    <dgm:cxn modelId="{94DF91A6-111C-4B7D-BCF5-1A0A3ED84F8E}" type="presParOf" srcId="{ACB96757-7B5B-4B89-8C87-09593636495C}" destId="{63D4F0B6-3E9E-462A-890A-3B127910C616}" srcOrd="6" destOrd="0" presId="urn:microsoft.com/office/officeart/2005/8/layout/radial5"/>
    <dgm:cxn modelId="{86ADE7B5-74EA-4A46-A1B5-3F3485368626}" type="presParOf" srcId="{ACB96757-7B5B-4B89-8C87-09593636495C}" destId="{7D169AD4-E033-4304-9C43-E965B6F8B88E}" srcOrd="7" destOrd="0" presId="urn:microsoft.com/office/officeart/2005/8/layout/radial5"/>
    <dgm:cxn modelId="{04FC4355-73E0-4FDD-91DE-5A7057388BA6}" type="presParOf" srcId="{7D169AD4-E033-4304-9C43-E965B6F8B88E}" destId="{DA8A506E-D209-4DED-9F1F-E919987DB08B}" srcOrd="0" destOrd="0" presId="urn:microsoft.com/office/officeart/2005/8/layout/radial5"/>
    <dgm:cxn modelId="{9BBED4C7-7307-4C1A-92A5-E36B459CD769}" type="presParOf" srcId="{ACB96757-7B5B-4B89-8C87-09593636495C}" destId="{22D2534E-2832-4FE6-AF0E-B520B6A93573}" srcOrd="8" destOrd="0" presId="urn:microsoft.com/office/officeart/2005/8/layout/radial5"/>
    <dgm:cxn modelId="{F7FDB997-6697-4EA4-A258-2BDB5A844397}" type="presParOf" srcId="{ACB96757-7B5B-4B89-8C87-09593636495C}" destId="{E41FF878-572E-4024-B8C6-17CF29FD3338}" srcOrd="9" destOrd="0" presId="urn:microsoft.com/office/officeart/2005/8/layout/radial5"/>
    <dgm:cxn modelId="{45DEDC6B-8B77-461A-8D80-21548E13D540}" type="presParOf" srcId="{E41FF878-572E-4024-B8C6-17CF29FD3338}" destId="{9DD23249-5E13-4033-BD61-3B49A5989F4D}" srcOrd="0" destOrd="0" presId="urn:microsoft.com/office/officeart/2005/8/layout/radial5"/>
    <dgm:cxn modelId="{C2341418-7963-4136-9AB4-6266BDC349EA}" type="presParOf" srcId="{ACB96757-7B5B-4B89-8C87-09593636495C}" destId="{A174BFF2-1915-45C1-8849-D48B2DBD9521}" srcOrd="10" destOrd="0" presId="urn:microsoft.com/office/officeart/2005/8/layout/radial5"/>
    <dgm:cxn modelId="{6E62D28C-2622-41B4-BB22-3F807204CD80}" type="presParOf" srcId="{ACB96757-7B5B-4B89-8C87-09593636495C}" destId="{FCEDFDD0-6B45-4010-8AEE-578EC5127A07}" srcOrd="11" destOrd="0" presId="urn:microsoft.com/office/officeart/2005/8/layout/radial5"/>
    <dgm:cxn modelId="{2A62C222-5857-4F47-8612-D398638F163A}" type="presParOf" srcId="{FCEDFDD0-6B45-4010-8AEE-578EC5127A07}" destId="{3C23D26F-F57B-407E-98A7-71AFFC18CDFE}" srcOrd="0" destOrd="0" presId="urn:microsoft.com/office/officeart/2005/8/layout/radial5"/>
    <dgm:cxn modelId="{5A254346-97E0-4BB3-911D-C2082B0E71E8}" type="presParOf" srcId="{ACB96757-7B5B-4B89-8C87-09593636495C}" destId="{BA83AEAF-A025-42BB-A8AB-F76BF2BA354C}" srcOrd="12" destOrd="0" presId="urn:microsoft.com/office/officeart/2005/8/layout/radial5"/>
    <dgm:cxn modelId="{ED38B74E-9C34-4AD6-9000-EE5237940F66}" type="presParOf" srcId="{ACB96757-7B5B-4B89-8C87-09593636495C}" destId="{0FEBBAF3-AF88-4623-94AC-BF91925CB69C}" srcOrd="13" destOrd="0" presId="urn:microsoft.com/office/officeart/2005/8/layout/radial5"/>
    <dgm:cxn modelId="{3320A3FB-F999-476C-B403-8C7A74EAF55B}" type="presParOf" srcId="{0FEBBAF3-AF88-4623-94AC-BF91925CB69C}" destId="{EF65B519-6930-4D29-BCC5-2E4D494B629B}" srcOrd="0" destOrd="0" presId="urn:microsoft.com/office/officeart/2005/8/layout/radial5"/>
    <dgm:cxn modelId="{10901947-9674-494F-8FD1-64C478F38212}" type="presParOf" srcId="{ACB96757-7B5B-4B89-8C87-09593636495C}" destId="{4F9D718B-5331-464B-B252-8212ACD074C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9BF71-4465-4D09-BFBC-C4DC5C8585A4}" type="doc">
      <dgm:prSet loTypeId="urn:microsoft.com/office/officeart/2005/8/layout/radial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39D444D-290F-41A9-B4E0-8845E9F88E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Тенденции этапа №3</a:t>
          </a:r>
          <a:endParaRPr lang="ru-RU" sz="2000" b="1" dirty="0">
            <a:solidFill>
              <a:schemeClr val="tx1"/>
            </a:solidFill>
          </a:endParaRPr>
        </a:p>
      </dgm:t>
    </dgm:pt>
    <dgm:pt modelId="{A1268C5C-FF75-42F2-B5E6-15CF14EA307A}" type="parTrans" cxnId="{13E47C74-665A-424F-9197-BCCD1212186E}">
      <dgm:prSet/>
      <dgm:spPr/>
      <dgm:t>
        <a:bodyPr/>
        <a:lstStyle/>
        <a:p>
          <a:endParaRPr lang="ru-RU"/>
        </a:p>
      </dgm:t>
    </dgm:pt>
    <dgm:pt modelId="{7D7B97DE-86B5-4A2A-8F41-1DCAC972A4CC}" type="sibTrans" cxnId="{13E47C74-665A-424F-9197-BCCD1212186E}">
      <dgm:prSet/>
      <dgm:spPr/>
      <dgm:t>
        <a:bodyPr/>
        <a:lstStyle/>
        <a:p>
          <a:endParaRPr lang="ru-RU"/>
        </a:p>
      </dgm:t>
    </dgm:pt>
    <dgm:pt modelId="{2363C693-D4DB-47E1-8BBB-3070782E017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превентивный характер кадровой политики</a:t>
          </a:r>
          <a:endParaRPr lang="ru-RU" sz="1100" b="1" dirty="0">
            <a:solidFill>
              <a:schemeClr val="tx1"/>
            </a:solidFill>
          </a:endParaRPr>
        </a:p>
      </dgm:t>
    </dgm:pt>
    <dgm:pt modelId="{111CB551-ABA0-414C-A397-8D91469C6C3D}" type="parTrans" cxnId="{AF5EE759-570F-4330-AE26-675880EFC6EE}">
      <dgm:prSet/>
      <dgm:spPr/>
      <dgm:t>
        <a:bodyPr/>
        <a:lstStyle/>
        <a:p>
          <a:endParaRPr lang="ru-RU"/>
        </a:p>
      </dgm:t>
    </dgm:pt>
    <dgm:pt modelId="{C312274B-43FC-4AD4-8CC4-E09399D4DA23}" type="sibTrans" cxnId="{AF5EE759-570F-4330-AE26-675880EFC6EE}">
      <dgm:prSet/>
      <dgm:spPr/>
      <dgm:t>
        <a:bodyPr/>
        <a:lstStyle/>
        <a:p>
          <a:endParaRPr lang="ru-RU"/>
        </a:p>
      </dgm:t>
    </dgm:pt>
    <dgm:pt modelId="{BCB7E079-2B7F-4571-820D-3160BB0B11C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учёт современных достижений в области управления человеческими ресурсами</a:t>
          </a:r>
          <a:endParaRPr lang="ru-RU" sz="1100" b="1" dirty="0">
            <a:solidFill>
              <a:schemeClr val="tx1"/>
            </a:solidFill>
          </a:endParaRPr>
        </a:p>
      </dgm:t>
    </dgm:pt>
    <dgm:pt modelId="{D0E128C7-2AEA-41B1-8243-3ED163C3D0FD}" type="parTrans" cxnId="{925EDAC0-9A99-449D-893D-803EC2475B2C}">
      <dgm:prSet/>
      <dgm:spPr/>
      <dgm:t>
        <a:bodyPr/>
        <a:lstStyle/>
        <a:p>
          <a:endParaRPr lang="ru-RU"/>
        </a:p>
      </dgm:t>
    </dgm:pt>
    <dgm:pt modelId="{C2527EB2-EF12-4AA7-A795-BB2F7BE3552C}" type="sibTrans" cxnId="{925EDAC0-9A99-449D-893D-803EC2475B2C}">
      <dgm:prSet/>
      <dgm:spPr/>
      <dgm:t>
        <a:bodyPr/>
        <a:lstStyle/>
        <a:p>
          <a:endParaRPr lang="ru-RU"/>
        </a:p>
      </dgm:t>
    </dgm:pt>
    <dgm:pt modelId="{0876D7E3-8114-4906-A518-B471162DF0BD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создание конкурентной профессиональной среды</a:t>
          </a:r>
          <a:endParaRPr lang="ru-RU" sz="1100" b="1" dirty="0">
            <a:solidFill>
              <a:schemeClr val="tx1"/>
            </a:solidFill>
          </a:endParaRPr>
        </a:p>
      </dgm:t>
    </dgm:pt>
    <dgm:pt modelId="{0A6FA3C1-411C-4DF6-9424-5FBE40002A6B}" type="parTrans" cxnId="{0327A073-5804-42B5-927B-1BAE9538874F}">
      <dgm:prSet/>
      <dgm:spPr/>
      <dgm:t>
        <a:bodyPr/>
        <a:lstStyle/>
        <a:p>
          <a:endParaRPr lang="ru-RU"/>
        </a:p>
      </dgm:t>
    </dgm:pt>
    <dgm:pt modelId="{39AD2394-C326-436B-8746-1312DD4834C2}" type="sibTrans" cxnId="{0327A073-5804-42B5-927B-1BAE9538874F}">
      <dgm:prSet/>
      <dgm:spPr/>
      <dgm:t>
        <a:bodyPr/>
        <a:lstStyle/>
        <a:p>
          <a:endParaRPr lang="ru-RU"/>
        </a:p>
      </dgm:t>
    </dgm:pt>
    <dgm:pt modelId="{2C6CA109-D5C0-4A3B-8F39-27D38320C828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проектная деятельность</a:t>
          </a:r>
          <a:endParaRPr lang="ru-RU" sz="1100" b="1" dirty="0">
            <a:solidFill>
              <a:schemeClr val="tx1"/>
            </a:solidFill>
          </a:endParaRPr>
        </a:p>
      </dgm:t>
    </dgm:pt>
    <dgm:pt modelId="{5EA7B2C9-4F42-4F84-9BCA-6BD6864CA85A}" type="parTrans" cxnId="{463CF91F-1ED4-4173-B0FF-AF55FBDD7BDC}">
      <dgm:prSet/>
      <dgm:spPr/>
      <dgm:t>
        <a:bodyPr/>
        <a:lstStyle/>
        <a:p>
          <a:endParaRPr lang="ru-RU"/>
        </a:p>
      </dgm:t>
    </dgm:pt>
    <dgm:pt modelId="{7784A2EC-7BEF-4E8C-938B-D66F7F266F21}" type="sibTrans" cxnId="{463CF91F-1ED4-4173-B0FF-AF55FBDD7BDC}">
      <dgm:prSet/>
      <dgm:spPr/>
      <dgm:t>
        <a:bodyPr/>
        <a:lstStyle/>
        <a:p>
          <a:endParaRPr lang="ru-RU"/>
        </a:p>
      </dgm:t>
    </dgm:pt>
    <dgm:pt modelId="{C90E313C-EC02-4489-8D5A-F54271B272B2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непрерывное обучение и развитие персонала</a:t>
          </a:r>
          <a:endParaRPr lang="ru-RU" sz="1100" b="1" dirty="0">
            <a:solidFill>
              <a:schemeClr val="tx1"/>
            </a:solidFill>
          </a:endParaRPr>
        </a:p>
      </dgm:t>
    </dgm:pt>
    <dgm:pt modelId="{038DC0ED-4F05-4252-8A7A-66FFDA2137D2}" type="parTrans" cxnId="{F730074D-F27F-49E5-9CB6-F07DEDFE4467}">
      <dgm:prSet/>
      <dgm:spPr/>
      <dgm:t>
        <a:bodyPr/>
        <a:lstStyle/>
        <a:p>
          <a:endParaRPr lang="ru-RU"/>
        </a:p>
      </dgm:t>
    </dgm:pt>
    <dgm:pt modelId="{FDE7FDC3-79BF-4F6F-8780-A8BA29CA85AF}" type="sibTrans" cxnId="{F730074D-F27F-49E5-9CB6-F07DEDFE4467}">
      <dgm:prSet/>
      <dgm:spPr/>
      <dgm:t>
        <a:bodyPr/>
        <a:lstStyle/>
        <a:p>
          <a:endParaRPr lang="ru-RU"/>
        </a:p>
      </dgm:t>
    </dgm:pt>
    <dgm:pt modelId="{3F26292D-DB86-4FF7-BF98-F6BF8525375A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широкое применение возможностей цифровых технологий</a:t>
          </a:r>
          <a:endParaRPr lang="ru-RU" sz="1100" b="1" dirty="0">
            <a:solidFill>
              <a:schemeClr val="tx1"/>
            </a:solidFill>
          </a:endParaRPr>
        </a:p>
      </dgm:t>
    </dgm:pt>
    <dgm:pt modelId="{CAE34E56-3787-46C9-BB53-3CBB6516B7C5}" type="parTrans" cxnId="{6B0807D6-47AD-479F-8138-110C4D63FFD5}">
      <dgm:prSet/>
      <dgm:spPr/>
      <dgm:t>
        <a:bodyPr/>
        <a:lstStyle/>
        <a:p>
          <a:endParaRPr lang="ru-RU"/>
        </a:p>
      </dgm:t>
    </dgm:pt>
    <dgm:pt modelId="{13164BB5-89EE-4441-A7A8-266001F6FCF7}" type="sibTrans" cxnId="{6B0807D6-47AD-479F-8138-110C4D63FFD5}">
      <dgm:prSet/>
      <dgm:spPr/>
      <dgm:t>
        <a:bodyPr/>
        <a:lstStyle/>
        <a:p>
          <a:endParaRPr lang="ru-RU"/>
        </a:p>
      </dgm:t>
    </dgm:pt>
    <dgm:pt modelId="{ACB96757-7B5B-4B89-8C87-09593636495C}" type="pres">
      <dgm:prSet presAssocID="{A219BF71-4465-4D09-BFBC-C4DC5C8585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E3B98-B0CA-4BAD-A623-428A63BC759B}" type="pres">
      <dgm:prSet presAssocID="{339D444D-290F-41A9-B4E0-8845E9F88EF6}" presName="centerShape" presStyleLbl="node0" presStyleIdx="0" presStyleCnt="1" custScaleX="135829" custScaleY="135829"/>
      <dgm:spPr/>
      <dgm:t>
        <a:bodyPr/>
        <a:lstStyle/>
        <a:p>
          <a:endParaRPr lang="ru-RU"/>
        </a:p>
      </dgm:t>
    </dgm:pt>
    <dgm:pt modelId="{588D05DF-491D-4950-95C3-22F513AD8AE4}" type="pres">
      <dgm:prSet presAssocID="{111CB551-ABA0-414C-A397-8D91469C6C3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6F40DF3-B130-41CA-862B-E64179463012}" type="pres">
      <dgm:prSet presAssocID="{111CB551-ABA0-414C-A397-8D91469C6C3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1B8E786-20A1-499E-B4D8-E62881769569}" type="pres">
      <dgm:prSet presAssocID="{2363C693-D4DB-47E1-8BBB-3070782E0179}" presName="node" presStyleLbl="node1" presStyleIdx="0" presStyleCnt="6" custScaleX="117402" custScaleY="1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8D3A7-71BF-4FE8-9430-7AAE4187DB7E}" type="pres">
      <dgm:prSet presAssocID="{D0E128C7-2AEA-41B1-8243-3ED163C3D0F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BDBC9685-3421-49F3-95BE-13E3AF2DAED5}" type="pres">
      <dgm:prSet presAssocID="{D0E128C7-2AEA-41B1-8243-3ED163C3D0F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F4CB02D-A23D-4036-96A7-3CC40166A069}" type="pres">
      <dgm:prSet presAssocID="{BCB7E079-2B7F-4571-820D-3160BB0B11CF}" presName="node" presStyleLbl="node1" presStyleIdx="1" presStyleCnt="6" custScaleX="117402" custScaleY="1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CFFC2-FF8F-44F8-A8D1-EBB8B687F552}" type="pres">
      <dgm:prSet presAssocID="{CAE34E56-3787-46C9-BB53-3CBB6516B7C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D7595D01-99BF-47E9-855E-21EA496976F3}" type="pres">
      <dgm:prSet presAssocID="{CAE34E56-3787-46C9-BB53-3CBB6516B7C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3D4F0B6-3E9E-462A-890A-3B127910C616}" type="pres">
      <dgm:prSet presAssocID="{3F26292D-DB86-4FF7-BF98-F6BF8525375A}" presName="node" presStyleLbl="node1" presStyleIdx="2" presStyleCnt="6" custScaleX="117402" custScaleY="1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69AD4-E033-4304-9C43-E965B6F8B88E}" type="pres">
      <dgm:prSet presAssocID="{0A6FA3C1-411C-4DF6-9424-5FBE40002A6B}" presName="parTrans" presStyleLbl="sibTrans2D1" presStyleIdx="3" presStyleCnt="6"/>
      <dgm:spPr/>
      <dgm:t>
        <a:bodyPr/>
        <a:lstStyle/>
        <a:p>
          <a:endParaRPr lang="ru-RU"/>
        </a:p>
      </dgm:t>
    </dgm:pt>
    <dgm:pt modelId="{DA8A506E-D209-4DED-9F1F-E919987DB08B}" type="pres">
      <dgm:prSet presAssocID="{0A6FA3C1-411C-4DF6-9424-5FBE40002A6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2D2534E-2832-4FE6-AF0E-B520B6A93573}" type="pres">
      <dgm:prSet presAssocID="{0876D7E3-8114-4906-A518-B471162DF0BD}" presName="node" presStyleLbl="node1" presStyleIdx="3" presStyleCnt="6" custScaleX="117402" custScaleY="1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F878-572E-4024-B8C6-17CF29FD3338}" type="pres">
      <dgm:prSet presAssocID="{5EA7B2C9-4F42-4F84-9BCA-6BD6864CA85A}" presName="parTrans" presStyleLbl="sibTrans2D1" presStyleIdx="4" presStyleCnt="6"/>
      <dgm:spPr/>
      <dgm:t>
        <a:bodyPr/>
        <a:lstStyle/>
        <a:p>
          <a:endParaRPr lang="ru-RU"/>
        </a:p>
      </dgm:t>
    </dgm:pt>
    <dgm:pt modelId="{9DD23249-5E13-4033-BD61-3B49A5989F4D}" type="pres">
      <dgm:prSet presAssocID="{5EA7B2C9-4F42-4F84-9BCA-6BD6864CA85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174BFF2-1915-45C1-8849-D48B2DBD9521}" type="pres">
      <dgm:prSet presAssocID="{2C6CA109-D5C0-4A3B-8F39-27D38320C828}" presName="node" presStyleLbl="node1" presStyleIdx="4" presStyleCnt="6" custScaleX="117402" custScaleY="1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FDD0-6B45-4010-8AEE-578EC5127A07}" type="pres">
      <dgm:prSet presAssocID="{038DC0ED-4F05-4252-8A7A-66FFDA2137D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C23D26F-F57B-407E-98A7-71AFFC18CDFE}" type="pres">
      <dgm:prSet presAssocID="{038DC0ED-4F05-4252-8A7A-66FFDA2137D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A83AEAF-A025-42BB-A8AB-F76BF2BA354C}" type="pres">
      <dgm:prSet presAssocID="{C90E313C-EC02-4489-8D5A-F54271B272B2}" presName="node" presStyleLbl="node1" presStyleIdx="5" presStyleCnt="6" custScaleX="117402" custScaleY="1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807D6-47AD-479F-8138-110C4D63FFD5}" srcId="{339D444D-290F-41A9-B4E0-8845E9F88EF6}" destId="{3F26292D-DB86-4FF7-BF98-F6BF8525375A}" srcOrd="2" destOrd="0" parTransId="{CAE34E56-3787-46C9-BB53-3CBB6516B7C5}" sibTransId="{13164BB5-89EE-4441-A7A8-266001F6FCF7}"/>
    <dgm:cxn modelId="{5212F84D-7417-4559-A1B8-BE482B36281E}" type="presOf" srcId="{038DC0ED-4F05-4252-8A7A-66FFDA2137D2}" destId="{FCEDFDD0-6B45-4010-8AEE-578EC5127A07}" srcOrd="0" destOrd="0" presId="urn:microsoft.com/office/officeart/2005/8/layout/radial5"/>
    <dgm:cxn modelId="{A67EF10A-735C-4A87-9B46-6116AFB328CF}" type="presOf" srcId="{038DC0ED-4F05-4252-8A7A-66FFDA2137D2}" destId="{3C23D26F-F57B-407E-98A7-71AFFC18CDFE}" srcOrd="1" destOrd="0" presId="urn:microsoft.com/office/officeart/2005/8/layout/radial5"/>
    <dgm:cxn modelId="{AF5EE759-570F-4330-AE26-675880EFC6EE}" srcId="{339D444D-290F-41A9-B4E0-8845E9F88EF6}" destId="{2363C693-D4DB-47E1-8BBB-3070782E0179}" srcOrd="0" destOrd="0" parTransId="{111CB551-ABA0-414C-A397-8D91469C6C3D}" sibTransId="{C312274B-43FC-4AD4-8CC4-E09399D4DA23}"/>
    <dgm:cxn modelId="{F730074D-F27F-49E5-9CB6-F07DEDFE4467}" srcId="{339D444D-290F-41A9-B4E0-8845E9F88EF6}" destId="{C90E313C-EC02-4489-8D5A-F54271B272B2}" srcOrd="5" destOrd="0" parTransId="{038DC0ED-4F05-4252-8A7A-66FFDA2137D2}" sibTransId="{FDE7FDC3-79BF-4F6F-8780-A8BA29CA85AF}"/>
    <dgm:cxn modelId="{5123B6A1-7B4F-456B-AB6E-30C77DE7DAF1}" type="presOf" srcId="{339D444D-290F-41A9-B4E0-8845E9F88EF6}" destId="{EEBE3B98-B0CA-4BAD-A623-428A63BC759B}" srcOrd="0" destOrd="0" presId="urn:microsoft.com/office/officeart/2005/8/layout/radial5"/>
    <dgm:cxn modelId="{477175B9-6A0F-49C5-81E7-8DA3C6CFB686}" type="presOf" srcId="{5EA7B2C9-4F42-4F84-9BCA-6BD6864CA85A}" destId="{E41FF878-572E-4024-B8C6-17CF29FD3338}" srcOrd="0" destOrd="0" presId="urn:microsoft.com/office/officeart/2005/8/layout/radial5"/>
    <dgm:cxn modelId="{C5A7D0EE-89E3-4BA6-800D-B03C7D251E40}" type="presOf" srcId="{2C6CA109-D5C0-4A3B-8F39-27D38320C828}" destId="{A174BFF2-1915-45C1-8849-D48B2DBD9521}" srcOrd="0" destOrd="0" presId="urn:microsoft.com/office/officeart/2005/8/layout/radial5"/>
    <dgm:cxn modelId="{724C5D2E-1FB3-44BE-845F-953C4E4EB274}" type="presOf" srcId="{111CB551-ABA0-414C-A397-8D91469C6C3D}" destId="{66F40DF3-B130-41CA-862B-E64179463012}" srcOrd="1" destOrd="0" presId="urn:microsoft.com/office/officeart/2005/8/layout/radial5"/>
    <dgm:cxn modelId="{AE2C110C-9931-4404-A042-46AC174CDEB7}" type="presOf" srcId="{BCB7E079-2B7F-4571-820D-3160BB0B11CF}" destId="{3F4CB02D-A23D-4036-96A7-3CC40166A069}" srcOrd="0" destOrd="0" presId="urn:microsoft.com/office/officeart/2005/8/layout/radial5"/>
    <dgm:cxn modelId="{1BC33D57-6DB7-4079-9350-98D9D8DBAA93}" type="presOf" srcId="{2363C693-D4DB-47E1-8BBB-3070782E0179}" destId="{41B8E786-20A1-499E-B4D8-E62881769569}" srcOrd="0" destOrd="0" presId="urn:microsoft.com/office/officeart/2005/8/layout/radial5"/>
    <dgm:cxn modelId="{B5C7E952-9E66-4DCB-BD2C-653FF0E2E50B}" type="presOf" srcId="{5EA7B2C9-4F42-4F84-9BCA-6BD6864CA85A}" destId="{9DD23249-5E13-4033-BD61-3B49A5989F4D}" srcOrd="1" destOrd="0" presId="urn:microsoft.com/office/officeart/2005/8/layout/radial5"/>
    <dgm:cxn modelId="{0622864D-7CB5-4DE0-BA63-44502D078D59}" type="presOf" srcId="{0A6FA3C1-411C-4DF6-9424-5FBE40002A6B}" destId="{DA8A506E-D209-4DED-9F1F-E919987DB08B}" srcOrd="1" destOrd="0" presId="urn:microsoft.com/office/officeart/2005/8/layout/radial5"/>
    <dgm:cxn modelId="{0327A073-5804-42B5-927B-1BAE9538874F}" srcId="{339D444D-290F-41A9-B4E0-8845E9F88EF6}" destId="{0876D7E3-8114-4906-A518-B471162DF0BD}" srcOrd="3" destOrd="0" parTransId="{0A6FA3C1-411C-4DF6-9424-5FBE40002A6B}" sibTransId="{39AD2394-C326-436B-8746-1312DD4834C2}"/>
    <dgm:cxn modelId="{76B1DC71-7749-4FBE-A84A-8DDF152B3C31}" type="presOf" srcId="{0A6FA3C1-411C-4DF6-9424-5FBE40002A6B}" destId="{7D169AD4-E033-4304-9C43-E965B6F8B88E}" srcOrd="0" destOrd="0" presId="urn:microsoft.com/office/officeart/2005/8/layout/radial5"/>
    <dgm:cxn modelId="{49DF4613-014A-4909-BE64-31234D03E83F}" type="presOf" srcId="{0876D7E3-8114-4906-A518-B471162DF0BD}" destId="{22D2534E-2832-4FE6-AF0E-B520B6A93573}" srcOrd="0" destOrd="0" presId="urn:microsoft.com/office/officeart/2005/8/layout/radial5"/>
    <dgm:cxn modelId="{E3651C06-3EFA-4874-8083-74134EDC2FF9}" type="presOf" srcId="{C90E313C-EC02-4489-8D5A-F54271B272B2}" destId="{BA83AEAF-A025-42BB-A8AB-F76BF2BA354C}" srcOrd="0" destOrd="0" presId="urn:microsoft.com/office/officeart/2005/8/layout/radial5"/>
    <dgm:cxn modelId="{22AF707D-12F8-40CA-A1A0-69D9CC37E655}" type="presOf" srcId="{3F26292D-DB86-4FF7-BF98-F6BF8525375A}" destId="{63D4F0B6-3E9E-462A-890A-3B127910C616}" srcOrd="0" destOrd="0" presId="urn:microsoft.com/office/officeart/2005/8/layout/radial5"/>
    <dgm:cxn modelId="{44D93D50-C3B5-48D8-85BE-2F2B161FE13B}" type="presOf" srcId="{D0E128C7-2AEA-41B1-8243-3ED163C3D0FD}" destId="{04D8D3A7-71BF-4FE8-9430-7AAE4187DB7E}" srcOrd="0" destOrd="0" presId="urn:microsoft.com/office/officeart/2005/8/layout/radial5"/>
    <dgm:cxn modelId="{DDF5EFE2-213B-4436-9ED7-1F5A0782B263}" type="presOf" srcId="{D0E128C7-2AEA-41B1-8243-3ED163C3D0FD}" destId="{BDBC9685-3421-49F3-95BE-13E3AF2DAED5}" srcOrd="1" destOrd="0" presId="urn:microsoft.com/office/officeart/2005/8/layout/radial5"/>
    <dgm:cxn modelId="{43B2040C-6B32-47BF-92A3-3BAF43006595}" type="presOf" srcId="{CAE34E56-3787-46C9-BB53-3CBB6516B7C5}" destId="{D7595D01-99BF-47E9-855E-21EA496976F3}" srcOrd="1" destOrd="0" presId="urn:microsoft.com/office/officeart/2005/8/layout/radial5"/>
    <dgm:cxn modelId="{75D128E7-BCE0-49E3-964B-F57EFC2B659A}" type="presOf" srcId="{CAE34E56-3787-46C9-BB53-3CBB6516B7C5}" destId="{D82CFFC2-FF8F-44F8-A8D1-EBB8B687F552}" srcOrd="0" destOrd="0" presId="urn:microsoft.com/office/officeart/2005/8/layout/radial5"/>
    <dgm:cxn modelId="{13E47C74-665A-424F-9197-BCCD1212186E}" srcId="{A219BF71-4465-4D09-BFBC-C4DC5C8585A4}" destId="{339D444D-290F-41A9-B4E0-8845E9F88EF6}" srcOrd="0" destOrd="0" parTransId="{A1268C5C-FF75-42F2-B5E6-15CF14EA307A}" sibTransId="{7D7B97DE-86B5-4A2A-8F41-1DCAC972A4CC}"/>
    <dgm:cxn modelId="{2426E200-3B5F-407A-9E24-4C3C1999674A}" type="presOf" srcId="{A219BF71-4465-4D09-BFBC-C4DC5C8585A4}" destId="{ACB96757-7B5B-4B89-8C87-09593636495C}" srcOrd="0" destOrd="0" presId="urn:microsoft.com/office/officeart/2005/8/layout/radial5"/>
    <dgm:cxn modelId="{AFA42190-2502-4330-BF50-21AA1D8C5096}" type="presOf" srcId="{111CB551-ABA0-414C-A397-8D91469C6C3D}" destId="{588D05DF-491D-4950-95C3-22F513AD8AE4}" srcOrd="0" destOrd="0" presId="urn:microsoft.com/office/officeart/2005/8/layout/radial5"/>
    <dgm:cxn modelId="{463CF91F-1ED4-4173-B0FF-AF55FBDD7BDC}" srcId="{339D444D-290F-41A9-B4E0-8845E9F88EF6}" destId="{2C6CA109-D5C0-4A3B-8F39-27D38320C828}" srcOrd="4" destOrd="0" parTransId="{5EA7B2C9-4F42-4F84-9BCA-6BD6864CA85A}" sibTransId="{7784A2EC-7BEF-4E8C-938B-D66F7F266F21}"/>
    <dgm:cxn modelId="{925EDAC0-9A99-449D-893D-803EC2475B2C}" srcId="{339D444D-290F-41A9-B4E0-8845E9F88EF6}" destId="{BCB7E079-2B7F-4571-820D-3160BB0B11CF}" srcOrd="1" destOrd="0" parTransId="{D0E128C7-2AEA-41B1-8243-3ED163C3D0FD}" sibTransId="{C2527EB2-EF12-4AA7-A795-BB2F7BE3552C}"/>
    <dgm:cxn modelId="{9722F387-5F00-4342-9129-27CD30CDFD38}" type="presParOf" srcId="{ACB96757-7B5B-4B89-8C87-09593636495C}" destId="{EEBE3B98-B0CA-4BAD-A623-428A63BC759B}" srcOrd="0" destOrd="0" presId="urn:microsoft.com/office/officeart/2005/8/layout/radial5"/>
    <dgm:cxn modelId="{40C0BBBF-ED5A-4248-98CE-E549FAF392E9}" type="presParOf" srcId="{ACB96757-7B5B-4B89-8C87-09593636495C}" destId="{588D05DF-491D-4950-95C3-22F513AD8AE4}" srcOrd="1" destOrd="0" presId="urn:microsoft.com/office/officeart/2005/8/layout/radial5"/>
    <dgm:cxn modelId="{5D1E1210-1D78-4ED9-86E1-CD5AD7DD8AA3}" type="presParOf" srcId="{588D05DF-491D-4950-95C3-22F513AD8AE4}" destId="{66F40DF3-B130-41CA-862B-E64179463012}" srcOrd="0" destOrd="0" presId="urn:microsoft.com/office/officeart/2005/8/layout/radial5"/>
    <dgm:cxn modelId="{9D648895-5DF6-4E67-9B4B-E4755BB73400}" type="presParOf" srcId="{ACB96757-7B5B-4B89-8C87-09593636495C}" destId="{41B8E786-20A1-499E-B4D8-E62881769569}" srcOrd="2" destOrd="0" presId="urn:microsoft.com/office/officeart/2005/8/layout/radial5"/>
    <dgm:cxn modelId="{C74406A6-AB08-44AD-A15C-13050DF31C80}" type="presParOf" srcId="{ACB96757-7B5B-4B89-8C87-09593636495C}" destId="{04D8D3A7-71BF-4FE8-9430-7AAE4187DB7E}" srcOrd="3" destOrd="0" presId="urn:microsoft.com/office/officeart/2005/8/layout/radial5"/>
    <dgm:cxn modelId="{442ABA65-1367-48A3-B722-D1885C5945C4}" type="presParOf" srcId="{04D8D3A7-71BF-4FE8-9430-7AAE4187DB7E}" destId="{BDBC9685-3421-49F3-95BE-13E3AF2DAED5}" srcOrd="0" destOrd="0" presId="urn:microsoft.com/office/officeart/2005/8/layout/radial5"/>
    <dgm:cxn modelId="{CDDEC31A-9D1C-4EF1-9C72-D1C7D07DDCFF}" type="presParOf" srcId="{ACB96757-7B5B-4B89-8C87-09593636495C}" destId="{3F4CB02D-A23D-4036-96A7-3CC40166A069}" srcOrd="4" destOrd="0" presId="urn:microsoft.com/office/officeart/2005/8/layout/radial5"/>
    <dgm:cxn modelId="{32DE47D8-3A69-4671-851D-7858562B9C9A}" type="presParOf" srcId="{ACB96757-7B5B-4B89-8C87-09593636495C}" destId="{D82CFFC2-FF8F-44F8-A8D1-EBB8B687F552}" srcOrd="5" destOrd="0" presId="urn:microsoft.com/office/officeart/2005/8/layout/radial5"/>
    <dgm:cxn modelId="{724BA0CB-4B0C-4A1A-AB25-4CE05CCC8302}" type="presParOf" srcId="{D82CFFC2-FF8F-44F8-A8D1-EBB8B687F552}" destId="{D7595D01-99BF-47E9-855E-21EA496976F3}" srcOrd="0" destOrd="0" presId="urn:microsoft.com/office/officeart/2005/8/layout/radial5"/>
    <dgm:cxn modelId="{3DC8FA22-D54A-4BD3-9EC3-8F800C93064F}" type="presParOf" srcId="{ACB96757-7B5B-4B89-8C87-09593636495C}" destId="{63D4F0B6-3E9E-462A-890A-3B127910C616}" srcOrd="6" destOrd="0" presId="urn:microsoft.com/office/officeart/2005/8/layout/radial5"/>
    <dgm:cxn modelId="{B2F13721-AA46-418B-95C4-D84E74A948E4}" type="presParOf" srcId="{ACB96757-7B5B-4B89-8C87-09593636495C}" destId="{7D169AD4-E033-4304-9C43-E965B6F8B88E}" srcOrd="7" destOrd="0" presId="urn:microsoft.com/office/officeart/2005/8/layout/radial5"/>
    <dgm:cxn modelId="{452D0AC7-DFEE-459D-8F84-83912739D61D}" type="presParOf" srcId="{7D169AD4-E033-4304-9C43-E965B6F8B88E}" destId="{DA8A506E-D209-4DED-9F1F-E919987DB08B}" srcOrd="0" destOrd="0" presId="urn:microsoft.com/office/officeart/2005/8/layout/radial5"/>
    <dgm:cxn modelId="{BC06C061-597B-4DB6-A209-B9BCCC93E196}" type="presParOf" srcId="{ACB96757-7B5B-4B89-8C87-09593636495C}" destId="{22D2534E-2832-4FE6-AF0E-B520B6A93573}" srcOrd="8" destOrd="0" presId="urn:microsoft.com/office/officeart/2005/8/layout/radial5"/>
    <dgm:cxn modelId="{383E40FF-0419-4E8E-96EF-1F9EDF214CF5}" type="presParOf" srcId="{ACB96757-7B5B-4B89-8C87-09593636495C}" destId="{E41FF878-572E-4024-B8C6-17CF29FD3338}" srcOrd="9" destOrd="0" presId="urn:microsoft.com/office/officeart/2005/8/layout/radial5"/>
    <dgm:cxn modelId="{A4E28F78-027E-4BBD-9690-58FA7A8A6A24}" type="presParOf" srcId="{E41FF878-572E-4024-B8C6-17CF29FD3338}" destId="{9DD23249-5E13-4033-BD61-3B49A5989F4D}" srcOrd="0" destOrd="0" presId="urn:microsoft.com/office/officeart/2005/8/layout/radial5"/>
    <dgm:cxn modelId="{259BAE73-BEB6-4E33-99B1-67D60EBD84F4}" type="presParOf" srcId="{ACB96757-7B5B-4B89-8C87-09593636495C}" destId="{A174BFF2-1915-45C1-8849-D48B2DBD9521}" srcOrd="10" destOrd="0" presId="urn:microsoft.com/office/officeart/2005/8/layout/radial5"/>
    <dgm:cxn modelId="{F92551A2-CEA4-4A1A-890B-3AC6F05C3168}" type="presParOf" srcId="{ACB96757-7B5B-4B89-8C87-09593636495C}" destId="{FCEDFDD0-6B45-4010-8AEE-578EC5127A07}" srcOrd="11" destOrd="0" presId="urn:microsoft.com/office/officeart/2005/8/layout/radial5"/>
    <dgm:cxn modelId="{CD9C749F-30AF-4550-B009-38959ABF379E}" type="presParOf" srcId="{FCEDFDD0-6B45-4010-8AEE-578EC5127A07}" destId="{3C23D26F-F57B-407E-98A7-71AFFC18CDFE}" srcOrd="0" destOrd="0" presId="urn:microsoft.com/office/officeart/2005/8/layout/radial5"/>
    <dgm:cxn modelId="{34337F18-C520-4C8D-97B5-94E8102A68D4}" type="presParOf" srcId="{ACB96757-7B5B-4B89-8C87-09593636495C}" destId="{BA83AEAF-A025-42BB-A8AB-F76BF2BA354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C3C59-D307-4263-A765-8D3AEA2E54DD}">
      <dsp:nvSpPr>
        <dsp:cNvPr id="0" name=""/>
        <dsp:cNvSpPr/>
      </dsp:nvSpPr>
      <dsp:spPr>
        <a:xfrm>
          <a:off x="0" y="0"/>
          <a:ext cx="8772525" cy="1085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Комплектование органов ПФР высококвалифицированным персоналом, способным  решать задачи, поставленные перед Пенсионным фондом Российской Федерации обществом и государством</a:t>
          </a:r>
          <a:endParaRPr lang="ru-RU" sz="1700" kern="1200" dirty="0"/>
        </a:p>
      </dsp:txBody>
      <dsp:txXfrm>
        <a:off x="1863092" y="0"/>
        <a:ext cx="6909432" cy="1085877"/>
      </dsp:txXfrm>
    </dsp:sp>
    <dsp:sp modelId="{F1DAE42B-DF55-4805-9975-3F2E45FF8B2F}">
      <dsp:nvSpPr>
        <dsp:cNvPr id="0" name=""/>
        <dsp:cNvSpPr/>
      </dsp:nvSpPr>
      <dsp:spPr>
        <a:xfrm>
          <a:off x="390536" y="152591"/>
          <a:ext cx="923922" cy="7999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7E275A-10FA-43B9-9E07-1D791CC73F87}">
      <dsp:nvSpPr>
        <dsp:cNvPr id="0" name=""/>
        <dsp:cNvSpPr/>
      </dsp:nvSpPr>
      <dsp:spPr>
        <a:xfrm>
          <a:off x="0" y="1194465"/>
          <a:ext cx="8772525" cy="1085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условий для поддержания квалификации работников системы ПФР на уровне, обеспечивающем достижение </a:t>
          </a:r>
          <a:r>
            <a:rPr lang="ru-RU" sz="1700" b="0" kern="1200" dirty="0" smtClean="0">
              <a:solidFill>
                <a:schemeClr val="tx1"/>
              </a:solidFill>
            </a:rPr>
            <a:t>целевых показателей </a:t>
          </a:r>
          <a:r>
            <a:rPr lang="ru-RU" sz="1700" kern="1200" dirty="0" smtClean="0"/>
            <a:t>удовлетворённости граждан качеством оказания государственных услуг</a:t>
          </a:r>
          <a:endParaRPr lang="ru-RU" sz="1700" kern="1200" dirty="0"/>
        </a:p>
      </dsp:txBody>
      <dsp:txXfrm>
        <a:off x="1863092" y="1194465"/>
        <a:ext cx="6909432" cy="1085877"/>
      </dsp:txXfrm>
    </dsp:sp>
    <dsp:sp modelId="{AFAF0E82-8BCC-42E2-8FF9-BF1F5C258990}">
      <dsp:nvSpPr>
        <dsp:cNvPr id="0" name=""/>
        <dsp:cNvSpPr/>
      </dsp:nvSpPr>
      <dsp:spPr>
        <a:xfrm>
          <a:off x="419100" y="1322156"/>
          <a:ext cx="885814" cy="8495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535684-370C-4C00-9004-7ED92E1E2474}">
      <dsp:nvSpPr>
        <dsp:cNvPr id="0" name=""/>
        <dsp:cNvSpPr/>
      </dsp:nvSpPr>
      <dsp:spPr>
        <a:xfrm>
          <a:off x="0" y="2388931"/>
          <a:ext cx="8772525" cy="1085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Обучение кадров новым компетенциям, развитие и совершенствование профессиональных навыков, необходимых для исполнения трудовых функций</a:t>
          </a:r>
          <a:endParaRPr lang="ru-RU" sz="1700" kern="1200" dirty="0"/>
        </a:p>
      </dsp:txBody>
      <dsp:txXfrm>
        <a:off x="1863092" y="2388931"/>
        <a:ext cx="6909432" cy="1085877"/>
      </dsp:txXfrm>
    </dsp:sp>
    <dsp:sp modelId="{E60D966F-A779-47DB-908E-A0FD577D629B}">
      <dsp:nvSpPr>
        <dsp:cNvPr id="0" name=""/>
        <dsp:cNvSpPr/>
      </dsp:nvSpPr>
      <dsp:spPr>
        <a:xfrm>
          <a:off x="409573" y="2510940"/>
          <a:ext cx="923922" cy="841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D5190D-1B72-4361-AF62-EC388514345C}">
      <dsp:nvSpPr>
        <dsp:cNvPr id="0" name=""/>
        <dsp:cNvSpPr/>
      </dsp:nvSpPr>
      <dsp:spPr>
        <a:xfrm>
          <a:off x="0" y="3583396"/>
          <a:ext cx="8772525" cy="1085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Постоянное повышение эффективности деятельности, улучшение установленных регламентов и процедур, мотивирование персонала на высокие профессиональные достижения</a:t>
          </a:r>
          <a:endParaRPr lang="ru-RU" sz="1700" kern="1200" dirty="0"/>
        </a:p>
      </dsp:txBody>
      <dsp:txXfrm>
        <a:off x="1863092" y="3583396"/>
        <a:ext cx="6909432" cy="1085877"/>
      </dsp:txXfrm>
    </dsp:sp>
    <dsp:sp modelId="{480DC790-2B96-4446-9BEF-57C6DBBC3439}">
      <dsp:nvSpPr>
        <dsp:cNvPr id="0" name=""/>
        <dsp:cNvSpPr/>
      </dsp:nvSpPr>
      <dsp:spPr>
        <a:xfrm>
          <a:off x="445505" y="3747181"/>
          <a:ext cx="964205" cy="8152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895351"/>
            <a:ext cx="9143999" cy="25336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Номинация №1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комплексной работы по управлению кадрами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4748986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Кадровая практика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целостной системы управления человеческими ресурсами в организации со сложной многофункциональной структурой 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46625188"/>
              </p:ext>
            </p:extLst>
          </p:nvPr>
        </p:nvGraphicFramePr>
        <p:xfrm>
          <a:off x="0" y="676275"/>
          <a:ext cx="9143999" cy="596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3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4582"/>
            <a:ext cx="9144000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Проектная деятельность  в системе ПФР</a:t>
            </a:r>
            <a:endParaRPr lang="ru-RU" b="1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594870" y="1712481"/>
            <a:ext cx="3102454" cy="3030969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 «Проектный Олимп» </a:t>
            </a:r>
            <a:r>
              <a:rPr lang="ru-RU" sz="1300" dirty="0" smtClean="0"/>
              <a:t>- это возможность </a:t>
            </a:r>
            <a:r>
              <a:rPr lang="ru-RU" sz="1300" dirty="0"/>
              <a:t>показать свои конкурентные преимущества любому </a:t>
            </a:r>
            <a:r>
              <a:rPr lang="ru-RU" sz="1300" dirty="0" smtClean="0"/>
              <a:t>отделению </a:t>
            </a:r>
            <a:r>
              <a:rPr lang="ru-RU" sz="1300" dirty="0"/>
              <a:t>не только внутри системы ПФР, но и среди других организаций, предоставляющих государственные услуги населению Российской Федерации</a:t>
            </a:r>
          </a:p>
        </p:txBody>
      </p:sp>
      <p:sp>
        <p:nvSpPr>
          <p:cNvPr id="38" name="10-конечная звезда 37"/>
          <p:cNvSpPr/>
          <p:nvPr/>
        </p:nvSpPr>
        <p:spPr>
          <a:xfrm>
            <a:off x="203740" y="1800225"/>
            <a:ext cx="2378914" cy="2324100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В 2015 году была создана специальная номинация </a:t>
            </a:r>
            <a:r>
              <a:rPr lang="ru-RU" sz="1300" b="1" dirty="0"/>
              <a:t>«Управление проектами в системе Пенсионного фонда</a:t>
            </a:r>
            <a:r>
              <a:rPr lang="ru-RU" sz="1300" b="1" dirty="0" smtClean="0"/>
              <a:t>»</a:t>
            </a:r>
            <a:endParaRPr lang="ru-RU" sz="1300" b="1" dirty="0"/>
          </a:p>
        </p:txBody>
      </p:sp>
      <p:sp>
        <p:nvSpPr>
          <p:cNvPr id="39" name="10-конечная звезда 38"/>
          <p:cNvSpPr/>
          <p:nvPr/>
        </p:nvSpPr>
        <p:spPr>
          <a:xfrm>
            <a:off x="832390" y="4294221"/>
            <a:ext cx="2378914" cy="2324100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Межрегиональный информационный центр ПФР </a:t>
            </a:r>
            <a:br>
              <a:rPr lang="ru-RU" sz="1300" b="1" dirty="0" smtClean="0"/>
            </a:br>
            <a:r>
              <a:rPr lang="ru-RU" sz="1300" dirty="0" smtClean="0"/>
              <a:t>трижды </a:t>
            </a:r>
            <a:r>
              <a:rPr lang="ru-RU" sz="1300" dirty="0"/>
              <a:t>становился лауреатом «Проектного Олимпа» </a:t>
            </a:r>
            <a:r>
              <a:rPr lang="ru-RU" sz="1300" dirty="0" smtClean="0"/>
              <a:t>с 2014 по 2016 гг.</a:t>
            </a:r>
            <a:endParaRPr lang="ru-RU" sz="1300" dirty="0"/>
          </a:p>
        </p:txBody>
      </p:sp>
      <p:sp>
        <p:nvSpPr>
          <p:cNvPr id="40" name="10-конечная звезда 39"/>
          <p:cNvSpPr/>
          <p:nvPr/>
        </p:nvSpPr>
        <p:spPr>
          <a:xfrm>
            <a:off x="6348326" y="3862939"/>
            <a:ext cx="2665964" cy="2604536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В 2017 году создан </a:t>
            </a:r>
            <a:r>
              <a:rPr lang="ru-RU" sz="1300" b="1" dirty="0" smtClean="0"/>
              <a:t>Департамент федеральных государственных проектов</a:t>
            </a:r>
          </a:p>
        </p:txBody>
      </p: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5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7837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Проектный Олимп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1460301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latin typeface="Calibri" panose="020F0502020204030204" pitchFamily="34" charset="0"/>
              </a:rPr>
              <a:t>22 ноября 2017 г. в Аналитическом центре при Правительстве Российской Федерации состоялось награждение победителей и финалистов конкурса «Проектный Олимп - 2017</a:t>
            </a:r>
            <a:r>
              <a:rPr lang="ru-RU" sz="1700" dirty="0" smtClean="0">
                <a:latin typeface="Calibri" panose="020F0502020204030204" pitchFamily="34" charset="0"/>
              </a:rPr>
              <a:t>»</a:t>
            </a:r>
            <a:endParaRPr lang="ru-RU" sz="1700" dirty="0">
              <a:latin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0331" y="2934697"/>
            <a:ext cx="3492115" cy="3450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место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Республика Бурятия (номинация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«Управление комплексным проектом»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Лучший проект года)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II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III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места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Чувашская Республика и Хабаровский край (номинация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«Системы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управления проектной деятельностью в федеральных, региональных и муниципальных органах власти, а также подведомственных им учреждениях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32040" y="3293603"/>
            <a:ext cx="3492115" cy="33851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I </a:t>
            </a:r>
            <a:r>
              <a:rPr lang="ru-RU" sz="1600" b="1" dirty="0" smtClean="0">
                <a:latin typeface="Calibri" panose="020F0502020204030204" pitchFamily="34" charset="0"/>
              </a:rPr>
              <a:t>и </a:t>
            </a:r>
            <a:r>
              <a:rPr lang="en-US" sz="1600" b="1" dirty="0" smtClean="0">
                <a:latin typeface="Calibri" panose="020F0502020204030204" pitchFamily="34" charset="0"/>
              </a:rPr>
              <a:t>II</a:t>
            </a:r>
            <a:r>
              <a:rPr lang="ru-RU" sz="1600" b="1" dirty="0" smtClean="0">
                <a:latin typeface="Calibri" panose="020F0502020204030204" pitchFamily="34" charset="0"/>
              </a:rPr>
              <a:t> места </a:t>
            </a:r>
            <a:r>
              <a:rPr lang="ru-RU" sz="1600" dirty="0" smtClean="0">
                <a:latin typeface="Calibri" panose="020F0502020204030204" pitchFamily="34" charset="0"/>
              </a:rPr>
              <a:t>– Самарская область и Республика Бурятия (номинация 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«Гибкие подходы к управлению проектами»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ru-RU" sz="1600" dirty="0">
              <a:latin typeface="Calibri" panose="020F0502020204030204" pitchFamily="34" charset="0"/>
            </a:endParaRP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Номинация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«Проектное управление в системе Пенсионного фонда Российской Федерации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»</a:t>
            </a:r>
            <a:r>
              <a:rPr lang="ru-RU" sz="1600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ru-RU" sz="1600" dirty="0">
              <a:latin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    </a:t>
            </a:r>
            <a:r>
              <a:rPr lang="en-US" sz="1600" b="1" dirty="0" smtClean="0">
                <a:latin typeface="Calibri" panose="020F0502020204030204" pitchFamily="34" charset="0"/>
              </a:rPr>
              <a:t>I </a:t>
            </a:r>
            <a:r>
              <a:rPr lang="ru-RU" sz="1600" b="1" dirty="0" smtClean="0">
                <a:latin typeface="Calibri" panose="020F0502020204030204" pitchFamily="34" charset="0"/>
              </a:rPr>
              <a:t>место </a:t>
            </a:r>
            <a:r>
              <a:rPr lang="ru-RU" sz="1600" dirty="0" smtClean="0">
                <a:latin typeface="Calibri" panose="020F0502020204030204" pitchFamily="34" charset="0"/>
              </a:rPr>
              <a:t>–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Республик</a:t>
            </a:r>
            <a:r>
              <a:rPr lang="ru-RU" sz="1600" dirty="0">
                <a:latin typeface="Calibri" panose="020F0502020204030204" pitchFamily="34" charset="0"/>
              </a:rPr>
              <a:t>а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Бурятия; </a:t>
            </a:r>
            <a:r>
              <a:rPr lang="ru-RU" sz="1600" dirty="0" smtClean="0">
                <a:latin typeface="Calibri" panose="020F0502020204030204" pitchFamily="34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en-US" sz="1600" b="1" dirty="0" smtClean="0">
                <a:latin typeface="Calibri" panose="020F0502020204030204" pitchFamily="34" charset="0"/>
              </a:rPr>
              <a:t>II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</a:rPr>
              <a:t>место </a:t>
            </a:r>
            <a:r>
              <a:rPr lang="ru-RU" sz="1600" dirty="0" smtClean="0">
                <a:latin typeface="Calibri" panose="020F0502020204030204" pitchFamily="34" charset="0"/>
              </a:rPr>
              <a:t>–Иркутская область; </a:t>
            </a:r>
            <a:endParaRPr lang="ru-RU" sz="1600" dirty="0">
              <a:latin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      </a:t>
            </a:r>
            <a:r>
              <a:rPr lang="en-US" sz="1600" b="1" dirty="0" smtClean="0">
                <a:latin typeface="Calibri" panose="020F0502020204030204" pitchFamily="34" charset="0"/>
              </a:rPr>
              <a:t>III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</a:rPr>
              <a:t>место </a:t>
            </a:r>
            <a:r>
              <a:rPr lang="ru-RU" sz="1600" dirty="0" smtClean="0">
                <a:latin typeface="Calibri" panose="020F0502020204030204" pitchFamily="34" charset="0"/>
              </a:rPr>
              <a:t>– Астраханская область</a:t>
            </a:r>
            <a:endParaRPr lang="ru-RU" sz="1600" dirty="0">
              <a:latin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971601" y="2380699"/>
            <a:ext cx="349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Основная номинация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2040" y="2750031"/>
            <a:ext cx="349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Специальная номинация</a:t>
            </a:r>
            <a:endParaRPr lang="ru-RU" b="1" dirty="0">
              <a:latin typeface="Calibri" panose="020F0502020204030204" pitchFamily="34" charset="0"/>
            </a:endParaRPr>
          </a:p>
        </p:txBody>
      </p:sp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3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 углом вверх 38"/>
          <p:cNvSpPr/>
          <p:nvPr/>
        </p:nvSpPr>
        <p:spPr>
          <a:xfrm rot="5400000">
            <a:off x="1493293" y="4046067"/>
            <a:ext cx="2057470" cy="240449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40" name="Полилиния 39"/>
          <p:cNvSpPr/>
          <p:nvPr/>
        </p:nvSpPr>
        <p:spPr>
          <a:xfrm>
            <a:off x="499190" y="2424078"/>
            <a:ext cx="3063160" cy="1322648"/>
          </a:xfrm>
          <a:custGeom>
            <a:avLst/>
            <a:gdLst>
              <a:gd name="connsiteX0" fmla="*/ 0 w 3944615"/>
              <a:gd name="connsiteY0" fmla="*/ 460276 h 2761102"/>
              <a:gd name="connsiteX1" fmla="*/ 460276 w 3944615"/>
              <a:gd name="connsiteY1" fmla="*/ 0 h 2761102"/>
              <a:gd name="connsiteX2" fmla="*/ 3484339 w 3944615"/>
              <a:gd name="connsiteY2" fmla="*/ 0 h 2761102"/>
              <a:gd name="connsiteX3" fmla="*/ 3944615 w 3944615"/>
              <a:gd name="connsiteY3" fmla="*/ 460276 h 2761102"/>
              <a:gd name="connsiteX4" fmla="*/ 3944615 w 3944615"/>
              <a:gd name="connsiteY4" fmla="*/ 2300826 h 2761102"/>
              <a:gd name="connsiteX5" fmla="*/ 3484339 w 3944615"/>
              <a:gd name="connsiteY5" fmla="*/ 2761102 h 2761102"/>
              <a:gd name="connsiteX6" fmla="*/ 460276 w 3944615"/>
              <a:gd name="connsiteY6" fmla="*/ 2761102 h 2761102"/>
              <a:gd name="connsiteX7" fmla="*/ 0 w 3944615"/>
              <a:gd name="connsiteY7" fmla="*/ 2300826 h 2761102"/>
              <a:gd name="connsiteX8" fmla="*/ 0 w 3944615"/>
              <a:gd name="connsiteY8" fmla="*/ 460276 h 2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4615" h="2761102">
                <a:moveTo>
                  <a:pt x="0" y="460276"/>
                </a:moveTo>
                <a:cubicBezTo>
                  <a:pt x="0" y="206073"/>
                  <a:pt x="206073" y="0"/>
                  <a:pt x="460276" y="0"/>
                </a:cubicBezTo>
                <a:lnTo>
                  <a:pt x="3484339" y="0"/>
                </a:lnTo>
                <a:cubicBezTo>
                  <a:pt x="3738542" y="0"/>
                  <a:pt x="3944615" y="206073"/>
                  <a:pt x="3944615" y="460276"/>
                </a:cubicBezTo>
                <a:lnTo>
                  <a:pt x="3944615" y="2300826"/>
                </a:lnTo>
                <a:cubicBezTo>
                  <a:pt x="3944615" y="2555029"/>
                  <a:pt x="3738542" y="2761102"/>
                  <a:pt x="3484339" y="2761102"/>
                </a:cubicBezTo>
                <a:lnTo>
                  <a:pt x="460276" y="2761102"/>
                </a:lnTo>
                <a:cubicBezTo>
                  <a:pt x="206073" y="2761102"/>
                  <a:pt x="0" y="2555029"/>
                  <a:pt x="0" y="2300826"/>
                </a:cubicBezTo>
                <a:lnTo>
                  <a:pt x="0" y="46027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1010" tIns="211010" rIns="211010" bIns="211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В 2008 году был внедрен единый подход к адаптации работников системы ПФР</a:t>
            </a:r>
            <a:endParaRPr lang="ru-RU" kern="1200" dirty="0"/>
          </a:p>
        </p:txBody>
      </p:sp>
      <p:sp>
        <p:nvSpPr>
          <p:cNvPr id="41" name="Полилиния 40"/>
          <p:cNvSpPr/>
          <p:nvPr/>
        </p:nvSpPr>
        <p:spPr>
          <a:xfrm>
            <a:off x="4228290" y="1700546"/>
            <a:ext cx="4725455" cy="2784855"/>
          </a:xfrm>
          <a:custGeom>
            <a:avLst/>
            <a:gdLst>
              <a:gd name="connsiteX0" fmla="*/ 0 w 4725455"/>
              <a:gd name="connsiteY0" fmla="*/ 0 h 2492836"/>
              <a:gd name="connsiteX1" fmla="*/ 4725455 w 4725455"/>
              <a:gd name="connsiteY1" fmla="*/ 0 h 2492836"/>
              <a:gd name="connsiteX2" fmla="*/ 4725455 w 4725455"/>
              <a:gd name="connsiteY2" fmla="*/ 2492836 h 2492836"/>
              <a:gd name="connsiteX3" fmla="*/ 0 w 4725455"/>
              <a:gd name="connsiteY3" fmla="*/ 2492836 h 2492836"/>
              <a:gd name="connsiteX4" fmla="*/ 0 w 4725455"/>
              <a:gd name="connsiteY4" fmla="*/ 0 h 24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5455" h="2492836">
                <a:moveTo>
                  <a:pt x="0" y="0"/>
                </a:moveTo>
                <a:lnTo>
                  <a:pt x="4725455" y="0"/>
                </a:lnTo>
                <a:lnTo>
                  <a:pt x="4725455" y="2492836"/>
                </a:lnTo>
                <a:lnTo>
                  <a:pt x="0" y="24928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ru-RU" sz="1800" kern="1200" dirty="0" smtClean="0"/>
              <a:t>Распоряжение Правления ПФР от 2 декабря 2008 г. № 242р «Об утверждении Методических рекомендации по адаптации вновь принятых работников»</a:t>
            </a:r>
            <a:endParaRPr lang="ru-RU" sz="1800" kern="1200" dirty="0"/>
          </a:p>
        </p:txBody>
      </p:sp>
      <p:sp>
        <p:nvSpPr>
          <p:cNvPr id="42" name="Полилиния 41"/>
          <p:cNvSpPr/>
          <p:nvPr/>
        </p:nvSpPr>
        <p:spPr>
          <a:xfrm>
            <a:off x="4228291" y="4076699"/>
            <a:ext cx="4058459" cy="2605299"/>
          </a:xfrm>
          <a:custGeom>
            <a:avLst/>
            <a:gdLst>
              <a:gd name="connsiteX0" fmla="*/ 0 w 4875978"/>
              <a:gd name="connsiteY0" fmla="*/ 460276 h 2761102"/>
              <a:gd name="connsiteX1" fmla="*/ 460276 w 4875978"/>
              <a:gd name="connsiteY1" fmla="*/ 0 h 2761102"/>
              <a:gd name="connsiteX2" fmla="*/ 4415702 w 4875978"/>
              <a:gd name="connsiteY2" fmla="*/ 0 h 2761102"/>
              <a:gd name="connsiteX3" fmla="*/ 4875978 w 4875978"/>
              <a:gd name="connsiteY3" fmla="*/ 460276 h 2761102"/>
              <a:gd name="connsiteX4" fmla="*/ 4875978 w 4875978"/>
              <a:gd name="connsiteY4" fmla="*/ 2300826 h 2761102"/>
              <a:gd name="connsiteX5" fmla="*/ 4415702 w 4875978"/>
              <a:gd name="connsiteY5" fmla="*/ 2761102 h 2761102"/>
              <a:gd name="connsiteX6" fmla="*/ 460276 w 4875978"/>
              <a:gd name="connsiteY6" fmla="*/ 2761102 h 2761102"/>
              <a:gd name="connsiteX7" fmla="*/ 0 w 4875978"/>
              <a:gd name="connsiteY7" fmla="*/ 2300826 h 2761102"/>
              <a:gd name="connsiteX8" fmla="*/ 0 w 4875978"/>
              <a:gd name="connsiteY8" fmla="*/ 460276 h 2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5978" h="2761102">
                <a:moveTo>
                  <a:pt x="0" y="460276"/>
                </a:moveTo>
                <a:cubicBezTo>
                  <a:pt x="0" y="206073"/>
                  <a:pt x="206073" y="0"/>
                  <a:pt x="460276" y="0"/>
                </a:cubicBezTo>
                <a:lnTo>
                  <a:pt x="4415702" y="0"/>
                </a:lnTo>
                <a:cubicBezTo>
                  <a:pt x="4669905" y="0"/>
                  <a:pt x="4875978" y="206073"/>
                  <a:pt x="4875978" y="460276"/>
                </a:cubicBezTo>
                <a:lnTo>
                  <a:pt x="4875978" y="2300826"/>
                </a:lnTo>
                <a:cubicBezTo>
                  <a:pt x="4875978" y="2555029"/>
                  <a:pt x="4669905" y="2761102"/>
                  <a:pt x="4415702" y="2761102"/>
                </a:cubicBezTo>
                <a:lnTo>
                  <a:pt x="460276" y="2761102"/>
                </a:lnTo>
                <a:cubicBezTo>
                  <a:pt x="206073" y="2761102"/>
                  <a:pt x="0" y="2555029"/>
                  <a:pt x="0" y="2300826"/>
                </a:cubicBezTo>
                <a:lnTo>
                  <a:pt x="0" y="46027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1010" tIns="211010" rIns="211010" bIns="211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В рамках указанных Методических рекомендаций отделениями ПФР была организована работа по внедрению в подведомственных территориальных органах наиболее эффективных методик адаптации применительно к сложившейся ситуации с кадрами в регионе</a:t>
            </a:r>
            <a:endParaRPr lang="ru-RU" kern="1200" dirty="0"/>
          </a:p>
        </p:txBody>
      </p:sp>
      <p:grpSp>
        <p:nvGrpSpPr>
          <p:cNvPr id="43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85297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Кадровая практика №2 «</a:t>
            </a:r>
            <a:r>
              <a:rPr lang="ru-RU" sz="2400" b="1" dirty="0">
                <a:latin typeface="+mj-lt"/>
                <a:cs typeface="Andalus" panose="02020603050405020304" pitchFamily="18" charset="-78"/>
              </a:rPr>
              <a:t>Организация адаптации вновь принятых работников в системе Пенсионного фонда Российской </a:t>
            </a:r>
            <a:r>
              <a:rPr lang="ru-RU" sz="2400" b="1" dirty="0" smtClean="0">
                <a:latin typeface="+mj-lt"/>
                <a:cs typeface="Andalus" panose="02020603050405020304" pitchFamily="18" charset="-78"/>
              </a:rPr>
              <a:t>Федерации»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9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3265715" y="1620369"/>
            <a:ext cx="5994587" cy="3123207"/>
          </a:xfrm>
          <a:custGeom>
            <a:avLst/>
            <a:gdLst>
              <a:gd name="connsiteX0" fmla="*/ 0 w 5994587"/>
              <a:gd name="connsiteY0" fmla="*/ 0 h 2721824"/>
              <a:gd name="connsiteX1" fmla="*/ 5994587 w 5994587"/>
              <a:gd name="connsiteY1" fmla="*/ 0 h 2721824"/>
              <a:gd name="connsiteX2" fmla="*/ 5994587 w 5994587"/>
              <a:gd name="connsiteY2" fmla="*/ 2721824 h 2721824"/>
              <a:gd name="connsiteX3" fmla="*/ 0 w 5994587"/>
              <a:gd name="connsiteY3" fmla="*/ 2721824 h 2721824"/>
              <a:gd name="connsiteX4" fmla="*/ 0 w 5994587"/>
              <a:gd name="connsiteY4" fmla="*/ 0 h 272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587" h="2721824">
                <a:moveTo>
                  <a:pt x="0" y="0"/>
                </a:moveTo>
                <a:lnTo>
                  <a:pt x="5994587" y="0"/>
                </a:lnTo>
                <a:lnTo>
                  <a:pt x="5994587" y="2721824"/>
                </a:lnTo>
                <a:lnTo>
                  <a:pt x="0" y="27218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0" rIns="156464" bIns="156464" numCol="1" spcCol="1270" anchor="ctr" anchorCtr="0">
            <a:noAutofit/>
          </a:bodyPr>
          <a:lstStyle/>
          <a:p>
            <a:pPr marL="342900" lvl="0" indent="-3429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 pitchFamily="34" charset="0"/>
              </a:rPr>
              <a:t>Проект, проведенный в </a:t>
            </a:r>
            <a:r>
              <a:rPr lang="ru-RU" sz="2200" b="1" kern="1200" dirty="0" smtClean="0">
                <a:latin typeface="Calibri" panose="020F0502020204030204" pitchFamily="34" charset="0"/>
              </a:rPr>
              <a:t>2015 </a:t>
            </a:r>
            <a:r>
              <a:rPr lang="ru-RU" sz="2200" kern="1200" dirty="0" smtClean="0">
                <a:latin typeface="Calibri" panose="020F0502020204030204" pitchFamily="34" charset="0"/>
              </a:rPr>
              <a:t>году специалистами (</a:t>
            </a:r>
            <a:r>
              <a:rPr lang="ru-RU" sz="2200" b="1" kern="1200" dirty="0" smtClean="0">
                <a:latin typeface="Calibri" panose="020F0502020204030204" pitchFamily="34" charset="0"/>
              </a:rPr>
              <a:t>психологами</a:t>
            </a:r>
            <a:r>
              <a:rPr lang="ru-RU" sz="2200" kern="1200" dirty="0" smtClean="0">
                <a:latin typeface="Calibri" panose="020F0502020204030204" pitchFamily="34" charset="0"/>
              </a:rPr>
              <a:t>) системы ПФР под руководством работников профильного структурного подразделения Исполнительной дирекции ПФР;</a:t>
            </a:r>
          </a:p>
          <a:p>
            <a:pPr marL="342900" lvl="0" indent="-3429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2000" b="1" u="sng" dirty="0">
                <a:latin typeface="Calibri" panose="020F0502020204030204" pitchFamily="34" charset="0"/>
              </a:rPr>
              <a:t>В работе над проектом</a:t>
            </a:r>
            <a:r>
              <a:rPr lang="en-US" sz="2000" b="1" u="sng" dirty="0">
                <a:latin typeface="Calibri" panose="020F0502020204030204" pitchFamily="34" charset="0"/>
              </a:rPr>
              <a:t> </a:t>
            </a:r>
            <a:r>
              <a:rPr lang="ru-RU" sz="2000" b="1" u="sng" dirty="0">
                <a:latin typeface="Calibri" panose="020F0502020204030204" pitchFamily="34" charset="0"/>
              </a:rPr>
              <a:t>принимали участие: </a:t>
            </a:r>
            <a:r>
              <a:rPr lang="ru-RU" sz="2000" u="sng" dirty="0" smtClean="0">
                <a:latin typeface="Calibri" panose="020F0502020204030204" pitchFamily="34" charset="0"/>
              </a:rPr>
              <a:t/>
            </a:r>
            <a:br>
              <a:rPr lang="ru-RU" sz="2000" u="sng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4 </a:t>
            </a:r>
            <a:r>
              <a:rPr lang="ru-RU" sz="2000" dirty="0" err="1">
                <a:latin typeface="Calibri" panose="020F0502020204030204" pitchFamily="34" charset="0"/>
              </a:rPr>
              <a:t>адаптанта</a:t>
            </a:r>
            <a:r>
              <a:rPr lang="ru-RU" sz="2000" dirty="0">
                <a:latin typeface="Calibri" panose="020F0502020204030204" pitchFamily="34" charset="0"/>
              </a:rPr>
              <a:t>, 8 руководителей кадровых служб и 31 специалист (психолог</a:t>
            </a:r>
            <a:r>
              <a:rPr lang="ru-RU" sz="2000" dirty="0" smtClean="0">
                <a:latin typeface="Calibri" panose="020F0502020204030204" pitchFamily="34" charset="0"/>
              </a:rPr>
              <a:t>) системы ПФР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(</a:t>
            </a:r>
            <a:r>
              <a:rPr lang="ru-RU" sz="2000" dirty="0">
                <a:latin typeface="Calibri" panose="020F0502020204030204" pitchFamily="34" charset="0"/>
              </a:rPr>
              <a:t>из 31 </a:t>
            </a:r>
            <a:r>
              <a:rPr lang="ru-RU" sz="2000" dirty="0" smtClean="0">
                <a:latin typeface="Calibri" panose="020F0502020204030204" pitchFamily="34" charset="0"/>
              </a:rPr>
              <a:t>региона);</a:t>
            </a:r>
            <a:endParaRPr lang="ru-RU" sz="2200" kern="1200" dirty="0" smtClean="0">
              <a:latin typeface="Calibri" panose="020F050202020403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265714" y="4496052"/>
            <a:ext cx="5878285" cy="1355640"/>
          </a:xfrm>
          <a:custGeom>
            <a:avLst/>
            <a:gdLst>
              <a:gd name="connsiteX0" fmla="*/ 0 w 5020887"/>
              <a:gd name="connsiteY0" fmla="*/ 0 h 1843056"/>
              <a:gd name="connsiteX1" fmla="*/ 5020887 w 5020887"/>
              <a:gd name="connsiteY1" fmla="*/ 0 h 1843056"/>
              <a:gd name="connsiteX2" fmla="*/ 5020887 w 5020887"/>
              <a:gd name="connsiteY2" fmla="*/ 1843056 h 1843056"/>
              <a:gd name="connsiteX3" fmla="*/ 0 w 5020887"/>
              <a:gd name="connsiteY3" fmla="*/ 1843056 h 1843056"/>
              <a:gd name="connsiteX4" fmla="*/ 0 w 5020887"/>
              <a:gd name="connsiteY4" fmla="*/ 0 h 184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887" h="1843056">
                <a:moveTo>
                  <a:pt x="0" y="0"/>
                </a:moveTo>
                <a:lnTo>
                  <a:pt x="5020887" y="0"/>
                </a:lnTo>
                <a:lnTo>
                  <a:pt x="5020887" y="1843056"/>
                </a:lnTo>
                <a:lnTo>
                  <a:pt x="0" y="1843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 pitchFamily="34" charset="0"/>
              </a:rPr>
              <a:t>В ходе проекта была разработана </a:t>
            </a:r>
            <a:r>
              <a:rPr lang="ru-RU" sz="2200" dirty="0">
                <a:latin typeface="Calibri" panose="020F0502020204030204" pitchFamily="34" charset="0"/>
              </a:rPr>
              <a:t>и апробирована технология удаленного </a:t>
            </a:r>
            <a:r>
              <a:rPr lang="ru-RU" sz="2200" dirty="0" smtClean="0">
                <a:latin typeface="Calibri" panose="020F0502020204030204" pitchFamily="34" charset="0"/>
              </a:rPr>
              <a:t>наставничества;</a:t>
            </a:r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Public\Pictures\Sample 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0" y="2473968"/>
            <a:ext cx="2885705" cy="30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7148"/>
            <a:ext cx="9143984" cy="9778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cs typeface="Andalus" panose="02020603050405020304" pitchFamily="18" charset="-78"/>
              </a:rPr>
              <a:t>Школа молодого психолога</a:t>
            </a:r>
            <a:endParaRPr lang="ru-RU" sz="3200" b="1" dirty="0"/>
          </a:p>
        </p:txBody>
      </p:sp>
      <p:grpSp>
        <p:nvGrpSpPr>
          <p:cNvPr id="45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5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6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7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 43"/>
          <p:cNvSpPr/>
          <p:nvPr/>
        </p:nvSpPr>
        <p:spPr>
          <a:xfrm>
            <a:off x="76125" y="1562100"/>
            <a:ext cx="4281785" cy="2296376"/>
          </a:xfrm>
          <a:custGeom>
            <a:avLst/>
            <a:gdLst>
              <a:gd name="connsiteX0" fmla="*/ 0 w 4281785"/>
              <a:gd name="connsiteY0" fmla="*/ 0 h 2569071"/>
              <a:gd name="connsiteX1" fmla="*/ 4281785 w 4281785"/>
              <a:gd name="connsiteY1" fmla="*/ 0 h 2569071"/>
              <a:gd name="connsiteX2" fmla="*/ 4281785 w 4281785"/>
              <a:gd name="connsiteY2" fmla="*/ 2569071 h 2569071"/>
              <a:gd name="connsiteX3" fmla="*/ 0 w 4281785"/>
              <a:gd name="connsiteY3" fmla="*/ 2569071 h 2569071"/>
              <a:gd name="connsiteX4" fmla="*/ 0 w 4281785"/>
              <a:gd name="connsiteY4" fmla="*/ 0 h 25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85" h="2569071">
                <a:moveTo>
                  <a:pt x="0" y="0"/>
                </a:moveTo>
                <a:lnTo>
                  <a:pt x="4281785" y="0"/>
                </a:lnTo>
                <a:lnTo>
                  <a:pt x="4281785" y="2569071"/>
                </a:lnTo>
                <a:lnTo>
                  <a:pt x="0" y="2569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Calibri" panose="020F0502020204030204" pitchFamily="34" charset="0"/>
              </a:rPr>
              <a:t>Результат</a:t>
            </a:r>
            <a:r>
              <a:rPr lang="ru-RU" sz="2000" kern="1200" dirty="0" smtClean="0">
                <a:latin typeface="Calibri" panose="020F0502020204030204" pitchFamily="34" charset="0"/>
              </a:rPr>
              <a:t> апробации показал, что вновь принятый работник </a:t>
            </a:r>
            <a:r>
              <a:rPr lang="ru-RU" sz="2000" b="1" kern="1200" dirty="0" smtClean="0">
                <a:latin typeface="Calibri" panose="020F0502020204030204" pitchFamily="34" charset="0"/>
              </a:rPr>
              <a:t>быстрее</a:t>
            </a:r>
            <a:r>
              <a:rPr lang="ru-RU" sz="2000" kern="1200" dirty="0" smtClean="0">
                <a:latin typeface="Calibri" panose="020F0502020204030204" pitchFamily="34" charset="0"/>
              </a:rPr>
              <a:t> и </a:t>
            </a:r>
            <a:r>
              <a:rPr lang="ru-RU" sz="2000" b="1" kern="1200" dirty="0" smtClean="0">
                <a:latin typeface="Calibri" panose="020F0502020204030204" pitchFamily="34" charset="0"/>
              </a:rPr>
              <a:t>эффективнее</a:t>
            </a:r>
            <a:r>
              <a:rPr lang="ru-RU" sz="2000" kern="1200" dirty="0" smtClean="0">
                <a:latin typeface="Calibri" panose="020F0502020204030204" pitchFamily="34" charset="0"/>
              </a:rPr>
              <a:t> начинает осуществлять свою профессиональную деятельность после работы с наставником, чем без него</a:t>
            </a:r>
            <a:endParaRPr lang="ru-RU" sz="2000" kern="1200" dirty="0">
              <a:latin typeface="Calibri" panose="020F0502020204030204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76125" y="4096489"/>
            <a:ext cx="4281785" cy="2569071"/>
          </a:xfrm>
          <a:custGeom>
            <a:avLst/>
            <a:gdLst>
              <a:gd name="connsiteX0" fmla="*/ 0 w 4281785"/>
              <a:gd name="connsiteY0" fmla="*/ 0 h 2569071"/>
              <a:gd name="connsiteX1" fmla="*/ 4281785 w 4281785"/>
              <a:gd name="connsiteY1" fmla="*/ 0 h 2569071"/>
              <a:gd name="connsiteX2" fmla="*/ 4281785 w 4281785"/>
              <a:gd name="connsiteY2" fmla="*/ 2569071 h 2569071"/>
              <a:gd name="connsiteX3" fmla="*/ 0 w 4281785"/>
              <a:gd name="connsiteY3" fmla="*/ 2569071 h 2569071"/>
              <a:gd name="connsiteX4" fmla="*/ 0 w 4281785"/>
              <a:gd name="connsiteY4" fmla="*/ 0 h 25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85" h="2569071">
                <a:moveTo>
                  <a:pt x="0" y="0"/>
                </a:moveTo>
                <a:lnTo>
                  <a:pt x="4281785" y="0"/>
                </a:lnTo>
                <a:lnTo>
                  <a:pt x="4281785" y="2569071"/>
                </a:lnTo>
                <a:lnTo>
                  <a:pt x="0" y="2569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0" kern="1200" dirty="0" smtClean="0">
                <a:latin typeface="Calibri" panose="020F0502020204030204" pitchFamily="34" charset="0"/>
              </a:rPr>
              <a:t>По итогам </a:t>
            </a:r>
            <a:r>
              <a:rPr lang="ru-RU" sz="2000" i="0" kern="1200" dirty="0" smtClean="0">
                <a:latin typeface="Calibri" panose="020F0502020204030204" pitchFamily="34" charset="0"/>
              </a:rPr>
              <a:t>данного проекта процесс адаптации был </a:t>
            </a:r>
            <a:r>
              <a:rPr lang="ru-RU" sz="2000" b="1" i="0" kern="1200" dirty="0" smtClean="0">
                <a:latin typeface="Calibri" panose="020F0502020204030204" pitchFamily="34" charset="0"/>
              </a:rPr>
              <a:t>усовершенствован</a:t>
            </a:r>
            <a:r>
              <a:rPr lang="ru-RU" sz="2000" i="0" kern="1200" dirty="0" smtClean="0">
                <a:latin typeface="Calibri" panose="020F0502020204030204" pitchFamily="34" charset="0"/>
              </a:rPr>
              <a:t>, в территориальные органы ПФР были направлены новые разъяснения по вопросам ее проведения, а ранее действовавший акт ПФР был отменен как устаревший</a:t>
            </a:r>
            <a:endParaRPr lang="ru-RU" sz="2000" kern="1200" dirty="0">
              <a:latin typeface="Calibri" panose="020F0502020204030204" pitchFamily="34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5314950" y="1562100"/>
            <a:ext cx="3757798" cy="5108029"/>
          </a:xfrm>
          <a:custGeom>
            <a:avLst/>
            <a:gdLst>
              <a:gd name="connsiteX0" fmla="*/ 0 w 8204713"/>
              <a:gd name="connsiteY0" fmla="*/ 0 h 2569071"/>
              <a:gd name="connsiteX1" fmla="*/ 8204713 w 8204713"/>
              <a:gd name="connsiteY1" fmla="*/ 0 h 2569071"/>
              <a:gd name="connsiteX2" fmla="*/ 8204713 w 8204713"/>
              <a:gd name="connsiteY2" fmla="*/ 2569071 h 2569071"/>
              <a:gd name="connsiteX3" fmla="*/ 0 w 8204713"/>
              <a:gd name="connsiteY3" fmla="*/ 2569071 h 2569071"/>
              <a:gd name="connsiteX4" fmla="*/ 0 w 8204713"/>
              <a:gd name="connsiteY4" fmla="*/ 0 h 25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4713" h="2569071">
                <a:moveTo>
                  <a:pt x="0" y="0"/>
                </a:moveTo>
                <a:lnTo>
                  <a:pt x="8204713" y="0"/>
                </a:lnTo>
                <a:lnTo>
                  <a:pt x="8204713" y="2569071"/>
                </a:lnTo>
                <a:lnTo>
                  <a:pt x="0" y="2569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latin typeface="Calibri" panose="020F0502020204030204" pitchFamily="34" charset="0"/>
              </a:rPr>
              <a:t>Согласно указанным разъяснениям процедура адаптации включает в себя разработку на базе Примерной программы профессиональной и личностной  адаптации Плана индивидуальной адаптации для данного работника с указанием в нем конкретных мероприятий, назначение (замену) наставника при необходимости, внутриорганизационное обучение и введение в должность, в том числе проведение практических занятий с психологом (тренинги)</a:t>
            </a:r>
            <a:endParaRPr lang="ru-RU" sz="2000" b="0" kern="1200" dirty="0"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22001"/>
            <a:ext cx="9144000" cy="9778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cs typeface="Andalus" panose="02020603050405020304" pitchFamily="18" charset="-78"/>
              </a:rPr>
              <a:t>Результаты апробации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4199392" y="4816168"/>
            <a:ext cx="1369251" cy="8618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9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654657"/>
              </p:ext>
            </p:extLst>
          </p:nvPr>
        </p:nvGraphicFramePr>
        <p:xfrm>
          <a:off x="146485" y="557125"/>
          <a:ext cx="4093310" cy="589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260052"/>
              </p:ext>
            </p:extLst>
          </p:nvPr>
        </p:nvGraphicFramePr>
        <p:xfrm>
          <a:off x="2695575" y="923925"/>
          <a:ext cx="6448425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6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Sub>
          <a:bldChart bld="category"/>
        </p:bldSub>
      </p:bldGraphic>
      <p:bldGraphic spid="40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Mify-i-real-nost-o-psihologah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4F4"/>
              </a:clrFrom>
              <a:clrTo>
                <a:srgbClr val="F5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" r="-905"/>
          <a:stretch/>
        </p:blipFill>
        <p:spPr bwMode="auto">
          <a:xfrm>
            <a:off x="983" y="1825323"/>
            <a:ext cx="9227126" cy="2024229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712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 Light (Заголовки)"/>
                <a:cs typeface="Andalus" panose="02020603050405020304" pitchFamily="18" charset="-78"/>
              </a:rPr>
              <a:t>Кадровая практика ПФР</a:t>
            </a:r>
            <a:r>
              <a:rPr lang="ru-RU" sz="2800" dirty="0" smtClean="0">
                <a:latin typeface="Calibri Light (Заголовки)"/>
                <a:cs typeface="Andalus" panose="02020603050405020304" pitchFamily="18" charset="-78"/>
              </a:rPr>
              <a:t> </a:t>
            </a:r>
            <a:r>
              <a:rPr lang="ru-RU" sz="2800" dirty="0">
                <a:latin typeface="Calibri Light (Заголовки)"/>
                <a:cs typeface="Andalus" panose="02020603050405020304" pitchFamily="18" charset="-78"/>
              </a:rPr>
              <a:t>сопровождается </a:t>
            </a:r>
            <a:r>
              <a:rPr lang="ru-RU" sz="2800" dirty="0" smtClean="0">
                <a:latin typeface="Calibri Light (Заголовки)"/>
                <a:cs typeface="Andalus" panose="02020603050405020304" pitchFamily="18" charset="-78"/>
              </a:rPr>
              <a:t>специалистами (психологами) системы ПФР</a:t>
            </a:r>
            <a:endParaRPr lang="ru-RU" sz="2800" dirty="0">
              <a:latin typeface="Calibri Light (Заголовки)"/>
              <a:cs typeface="Andalus" panose="02020603050405020304" pitchFamily="18" charset="-78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83" y="4149780"/>
            <a:ext cx="90517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Calibri" panose="020F0502020204030204" pitchFamily="34" charset="0"/>
                <a:cs typeface="Andalus" panose="02020603050405020304" pitchFamily="18" charset="-78"/>
              </a:rPr>
              <a:t>Система адаптации получила  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положительную</a:t>
            </a:r>
            <a:r>
              <a:rPr lang="en-US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экспертную </a:t>
            </a:r>
            <a:r>
              <a:rPr lang="ru-RU" sz="2600" dirty="0">
                <a:latin typeface="Calibri" panose="020F0502020204030204" pitchFamily="34" charset="0"/>
                <a:cs typeface="Andalus" panose="02020603050405020304" pitchFamily="18" charset="-78"/>
              </a:rPr>
              <a:t>оценку  в рамках проведения в 2014 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году</a:t>
            </a:r>
            <a:r>
              <a:rPr lang="en-US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на </a:t>
            </a:r>
            <a:r>
              <a:rPr lang="ru-RU" sz="2600" dirty="0">
                <a:latin typeface="Calibri" panose="020F0502020204030204" pitchFamily="34" charset="0"/>
                <a:cs typeface="Andalus" panose="02020603050405020304" pitchFamily="18" charset="-78"/>
              </a:rPr>
              <a:t>базе 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ПФР</a:t>
            </a:r>
            <a:r>
              <a:rPr lang="en-US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научно-исследовательской </a:t>
            </a:r>
            <a:r>
              <a:rPr lang="ru-RU" sz="2600" dirty="0">
                <a:latin typeface="Calibri" panose="020F0502020204030204" pitchFamily="34" charset="0"/>
                <a:cs typeface="Andalus" panose="02020603050405020304" pitchFamily="18" charset="-78"/>
              </a:rPr>
              <a:t>работы по теме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:</a:t>
            </a:r>
            <a:r>
              <a:rPr lang="en-US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 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«</a:t>
            </a:r>
            <a:r>
              <a:rPr lang="ru-RU" sz="2600" dirty="0">
                <a:latin typeface="Calibri" panose="020F0502020204030204" pitchFamily="34" charset="0"/>
                <a:cs typeface="Andalus" panose="02020603050405020304" pitchFamily="18" charset="-78"/>
              </a:rPr>
              <a:t>Разработка концепции непрерывного обучения кадров в системе ПФР в условиях реформирования системы профессионального образования в Российской Федерации</a:t>
            </a:r>
            <a:r>
              <a:rPr lang="ru-RU" sz="2600" dirty="0" smtClean="0">
                <a:latin typeface="Calibri" panose="020F0502020204030204" pitchFamily="34" charset="0"/>
                <a:cs typeface="Andalus" panose="02020603050405020304" pitchFamily="18" charset="-78"/>
              </a:rPr>
              <a:t>»</a:t>
            </a:r>
            <a:endParaRPr lang="ru-RU" sz="2600" dirty="0">
              <a:latin typeface="Calibri" panose="020F0502020204030204" pitchFamily="34" charset="0"/>
              <a:cs typeface="Andalus" panose="02020603050405020304" pitchFamily="18" charset="-78"/>
            </a:endParaRPr>
          </a:p>
        </p:txBody>
      </p:sp>
      <p:grpSp>
        <p:nvGrpSpPr>
          <p:cNvPr id="71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Горизонтальный свиток 37"/>
          <p:cNvSpPr/>
          <p:nvPr/>
        </p:nvSpPr>
        <p:spPr>
          <a:xfrm>
            <a:off x="247650" y="1143000"/>
            <a:ext cx="8592495" cy="516636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ПФР и его территориальных органах единой системы кадрового </a:t>
            </a:r>
            <a:r>
              <a:rPr 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менеджмента </a:t>
            </a:r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унифицировать  кадровые процедуры, предъявлять стандартные  требования к персоналу, увеличить скорость принятия и реализации управленческих решений и предоставления отчетной информации,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повысить роль и значимость  кадровых служб, достигнуть качественно нового уровня управленческих процессов, когда каждое структурное подразделение и каждый территориальный орган ПФР на конкурентной основе вносит свой вклад в выполнение стоящих перед ПФР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8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9350"/>
            <a:ext cx="9144000" cy="145124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81525" y="5934075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кадровой политики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Пенсионного фонда Российской Федерации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9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855"/>
            <a:ext cx="9144000" cy="9778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Пенсионный фонд Российской Федерации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>- государственный </a:t>
            </a:r>
            <a:r>
              <a:rPr lang="ru-RU" sz="3200" b="1" dirty="0"/>
              <a:t>внебюджетный </a:t>
            </a:r>
            <a:r>
              <a:rPr lang="ru-RU" sz="3200" b="1" dirty="0" smtClean="0"/>
              <a:t>фонд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15910"/>
            <a:ext cx="9144000" cy="4585011"/>
          </a:xfrm>
        </p:spPr>
        <p:txBody>
          <a:bodyPr/>
          <a:lstStyle/>
          <a:p>
            <a:r>
              <a:rPr lang="ru-RU" sz="2000" dirty="0" smtClean="0"/>
              <a:t>реализует </a:t>
            </a:r>
            <a:r>
              <a:rPr lang="ru-RU" sz="2000" dirty="0"/>
              <a:t>социальную политику государства и </a:t>
            </a:r>
            <a:r>
              <a:rPr lang="ru-RU" sz="2000" dirty="0" smtClean="0"/>
              <a:t>обеспечивает </a:t>
            </a:r>
            <a:r>
              <a:rPr lang="ru-RU" sz="2000" dirty="0"/>
              <a:t>соблюдение законных прав граждан на пенсионное страхование и меры социальной </a:t>
            </a:r>
            <a:r>
              <a:rPr lang="ru-RU" sz="2000" dirty="0" smtClean="0"/>
              <a:t>поддержки</a:t>
            </a:r>
            <a:endParaRPr lang="ru-RU" sz="2000" dirty="0"/>
          </a:p>
          <a:p>
            <a:r>
              <a:rPr lang="ru-RU" sz="2000" dirty="0"/>
              <a:t>о</a:t>
            </a:r>
            <a:r>
              <a:rPr lang="ru-RU" sz="2000" dirty="0" smtClean="0"/>
              <a:t>казывает государственные услуги в федеральном масштабе на всей территории </a:t>
            </a:r>
            <a:r>
              <a:rPr lang="ru-RU" sz="2000" dirty="0"/>
              <a:t>России и в городе Байконуре (Казахстан</a:t>
            </a:r>
            <a:r>
              <a:rPr lang="ru-RU" sz="2000" dirty="0" smtClean="0"/>
              <a:t>)(1822 территориальных органа ПФР) 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сполняет  19 международных договоров в области пенсионного обеспечения, которые заключены с 23 государствами, выплаты из ПФР получают граждане в 127 странах мира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Координатор </a:t>
            </a:r>
            <a:r>
              <a:rPr lang="ru-RU" sz="2000" dirty="0"/>
              <a:t>деятельности ПФР - Министерство труда и социальной защиты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</a:t>
            </a:r>
          </a:p>
          <a:p>
            <a:pPr algn="ctr"/>
            <a:endParaRPr lang="ru-RU" sz="1800" dirty="0"/>
          </a:p>
          <a:p>
            <a:endParaRPr lang="ru-RU" dirty="0"/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6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7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4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1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4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131"/>
            <a:ext cx="9144000" cy="97789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Цифры и факты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4925635" y="2000250"/>
            <a:ext cx="3686176" cy="2133599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ПФР по </a:t>
            </a:r>
            <a:r>
              <a:rPr lang="ru-RU" sz="1400" dirty="0">
                <a:solidFill>
                  <a:schemeClr val="tx1"/>
                </a:solidFill>
              </a:rPr>
              <a:t>экономико-географическому и управленческому признакам можно </a:t>
            </a:r>
            <a:r>
              <a:rPr lang="ru-RU" sz="1400" dirty="0" smtClean="0">
                <a:solidFill>
                  <a:schemeClr val="tx1"/>
                </a:solidFill>
              </a:rPr>
              <a:t>сравнить с транснациональной корпорацией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049460" y="4257674"/>
            <a:ext cx="3686176" cy="2362199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ПФР развита система внутриорганизационной и межведомственной коммуникации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АИС ПФР-2 и </a:t>
            </a:r>
            <a:r>
              <a:rPr lang="ru-RU" sz="1400" dirty="0" smtClean="0"/>
              <a:t>СМЭВ), помогающая </a:t>
            </a:r>
            <a:r>
              <a:rPr lang="ru-RU" sz="1400" dirty="0"/>
              <a:t>своевременно реагировать на возникающие проблемы и оперативно решать их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163135" y="2000249"/>
            <a:ext cx="3686176" cy="2133599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108625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руководителей </a:t>
            </a:r>
            <a:r>
              <a:rPr lang="ru-RU" sz="1400" dirty="0">
                <a:solidFill>
                  <a:schemeClr val="tx1"/>
                </a:solidFill>
              </a:rPr>
              <a:t>и специалистов системы ПФР выполняют широкий спектр социально значимых функций, </a:t>
            </a:r>
            <a:r>
              <a:rPr lang="ru-RU" sz="1400" dirty="0" smtClean="0">
                <a:solidFill>
                  <a:schemeClr val="tx1"/>
                </a:solidFill>
              </a:rPr>
              <a:t>предоставляя </a:t>
            </a:r>
            <a:r>
              <a:rPr lang="ru-RU" sz="1400" dirty="0">
                <a:solidFill>
                  <a:schemeClr val="tx1"/>
                </a:solidFill>
              </a:rPr>
              <a:t>22 государственные услуги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234572" y="4257674"/>
            <a:ext cx="3686176" cy="2133599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51,7 млн. различных услуг было предоставлено работниками органов ПФР гражданам Российской Федерации в 2016 году</a:t>
            </a:r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1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44" y="1050639"/>
            <a:ext cx="9144000" cy="7400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+mn-lt"/>
              </a:rPr>
              <a:t>    </a:t>
            </a:r>
            <a:r>
              <a:rPr lang="ru-RU" sz="2800" b="1" dirty="0" smtClean="0">
                <a:latin typeface="+mn-lt"/>
              </a:rPr>
              <a:t>Направления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    деятельности ПФР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04875" y="1790699"/>
            <a:ext cx="7515225" cy="962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Назначение и выплата пенсий по обязательному пенсионному страхованию и государственному пенсионному обеспечению, назначение и финансирование социальных </a:t>
            </a:r>
            <a:r>
              <a:rPr lang="ru-RU" b="1" dirty="0" smtClean="0"/>
              <a:t>выплат, в том числе и МСК</a:t>
            </a:r>
            <a:endParaRPr lang="ru-RU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04875" y="2876548"/>
            <a:ext cx="7515225" cy="10148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Персонифицированный учет пенсионных прав граждан в системе обязательного пенсионного страхования, учет прав по государственному пенсионному и социальному обеспечению (СНИЛС)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04875" y="4029070"/>
            <a:ext cx="7515223" cy="82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Постоянное повышение качества предоставления </a:t>
            </a:r>
            <a:r>
              <a:rPr lang="ru-RU" b="1" dirty="0" err="1" smtClean="0"/>
              <a:t>госуслуг</a:t>
            </a:r>
            <a:r>
              <a:rPr lang="ru-RU" b="1" dirty="0" smtClean="0"/>
              <a:t>, эффективности взаимодействия с МФЦ и госорганами в электронном виде (СМЭВ)</a:t>
            </a:r>
            <a:endParaRPr lang="ru-RU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12010" y="5000608"/>
            <a:ext cx="7457270" cy="718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Реализация проектов ЕГИССО и ФРИ от муниципального до федерального уровней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12010" y="5924545"/>
            <a:ext cx="7457269" cy="718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Информационно-разъяснительная работа</a:t>
            </a:r>
          </a:p>
        </p:txBody>
      </p:sp>
      <p:grpSp>
        <p:nvGrpSpPr>
          <p:cNvPr id="86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7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8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0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1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2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3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4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5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6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7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8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9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0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1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2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3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4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5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6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7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8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0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1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2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3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4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5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6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7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0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0048"/>
            <a:ext cx="9144000" cy="9778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Цели кадровых подразделений ПФР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74432"/>
              </p:ext>
            </p:extLst>
          </p:nvPr>
        </p:nvGraphicFramePr>
        <p:xfrm>
          <a:off x="209550" y="1819276"/>
          <a:ext cx="8772525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8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4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9350"/>
            <a:ext cx="9144000" cy="145124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ЭТАПЫ РЕАЛИЗАЦИИ КАДРОВОЙ ПРАКТИКИ В СИСТЕМЕ ПФР</a:t>
            </a:r>
            <a:endParaRPr lang="ru-RU" b="1" dirty="0"/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2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3373"/>
            <a:ext cx="9144000" cy="977899"/>
          </a:xfrm>
        </p:spPr>
        <p:txBody>
          <a:bodyPr/>
          <a:lstStyle/>
          <a:p>
            <a:r>
              <a:rPr lang="ru-RU" b="1" dirty="0" smtClean="0"/>
              <a:t>Этап №1 – Становление (2004-2006 гг.)</a:t>
            </a:r>
            <a:endParaRPr lang="ru-RU" b="1" dirty="0"/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19810044"/>
              </p:ext>
            </p:extLst>
          </p:nvPr>
        </p:nvGraphicFramePr>
        <p:xfrm>
          <a:off x="0" y="676275"/>
          <a:ext cx="9143999" cy="596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7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273"/>
            <a:ext cx="9144000" cy="977899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Этап №2– Развитие (200</a:t>
            </a:r>
            <a:r>
              <a:rPr lang="en-US" b="1" dirty="0" smtClean="0"/>
              <a:t>7</a:t>
            </a:r>
            <a:r>
              <a:rPr lang="ru-RU" b="1" dirty="0" smtClean="0"/>
              <a:t>-20</a:t>
            </a:r>
            <a:r>
              <a:rPr lang="en-US" b="1" dirty="0" smtClean="0"/>
              <a:t>1</a:t>
            </a:r>
            <a:r>
              <a:rPr lang="ru-RU" b="1" dirty="0"/>
              <a:t>2</a:t>
            </a:r>
            <a:r>
              <a:rPr lang="ru-RU" b="1" dirty="0" smtClean="0"/>
              <a:t> гг.)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23" y="1685924"/>
            <a:ext cx="8677275" cy="9905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Работа с кадрами выстроена </a:t>
            </a:r>
            <a:r>
              <a:rPr lang="ru-RU" dirty="0"/>
              <a:t>от планирования потребности в персонале, отбора лучших кандидатов до увольнения и анализа причин неудовлетворенности условиями труда</a:t>
            </a:r>
            <a:r>
              <a:rPr lang="en-US" dirty="0"/>
              <a:t>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23" y="2781300"/>
            <a:ext cx="8677275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Отбор персонала, адаптация, аттестация, обучение, подготовка кадрового резерва, психологическое сопровождение профессиональной деятельности – описаны и формализованы;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258" y="4029075"/>
            <a:ext cx="8677275" cy="895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Внедрение компьютерной программы </a:t>
            </a:r>
            <a:r>
              <a:rPr lang="en-US" dirty="0"/>
              <a:t>Maintest-4 </a:t>
            </a:r>
            <a:r>
              <a:rPr lang="ru-RU" dirty="0"/>
              <a:t>для оптимизации психологического тестирования при приеме на работу</a:t>
            </a:r>
            <a:r>
              <a:rPr lang="en-US" dirty="0"/>
              <a:t>;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258" y="5124450"/>
            <a:ext cx="8677275" cy="1466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Сбор данных и анализ причин увольнения (собственная разработка ПФР):</a:t>
            </a:r>
            <a:br>
              <a:rPr lang="ru-RU" dirty="0"/>
            </a:br>
            <a:r>
              <a:rPr lang="ru-RU" dirty="0"/>
              <a:t>заполнение анкеты – </a:t>
            </a:r>
            <a:r>
              <a:rPr lang="en-US" dirty="0"/>
              <a:t>&gt; </a:t>
            </a:r>
            <a:r>
              <a:rPr lang="ru-RU" dirty="0"/>
              <a:t>обработка данных и передача в Отделение ПФР – </a:t>
            </a:r>
            <a:r>
              <a:rPr lang="en-US" dirty="0"/>
              <a:t>&gt; </a:t>
            </a:r>
            <a:r>
              <a:rPr lang="ru-RU" dirty="0"/>
              <a:t>формирование отчёта (раз в квартал) – </a:t>
            </a:r>
            <a:r>
              <a:rPr lang="en-US" dirty="0"/>
              <a:t>&gt; </a:t>
            </a:r>
            <a:r>
              <a:rPr lang="ru-RU" dirty="0"/>
              <a:t>передача в Исполнительную дирекцию ПФР – </a:t>
            </a:r>
            <a:r>
              <a:rPr lang="en-US" dirty="0"/>
              <a:t>&gt;</a:t>
            </a:r>
            <a:r>
              <a:rPr lang="ru-RU" dirty="0"/>
              <a:t> анализ информации Департаментом кадровой политики - </a:t>
            </a:r>
            <a:r>
              <a:rPr lang="en-US" dirty="0"/>
              <a:t>&gt; </a:t>
            </a:r>
            <a:r>
              <a:rPr lang="ru-RU" dirty="0"/>
              <a:t>отчёт руководству ПФР</a:t>
            </a:r>
          </a:p>
        </p:txBody>
      </p:sp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764457"/>
            <a:ext cx="9144000" cy="9778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Этап №3– Модернизация </a:t>
            </a:r>
            <a:br>
              <a:rPr lang="ru-RU" sz="3600" b="1" dirty="0" smtClean="0"/>
            </a:br>
            <a:r>
              <a:rPr lang="ru-RU" sz="3600" b="1" dirty="0" smtClean="0"/>
              <a:t>(2012 г.-по настоящее время)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302" y="1752600"/>
            <a:ext cx="8915400" cy="1609725"/>
          </a:xfrm>
          <a:prstGeom prst="roundRect">
            <a:avLst>
              <a:gd name="adj" fmla="val 193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Разработаны для ПФР и утверждены профессиональные стандарты по основным направлениям </a:t>
            </a:r>
            <a:r>
              <a:rPr lang="ru-RU" sz="1600" dirty="0" smtClean="0"/>
              <a:t>деятельности:</a:t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Специалист по организации назначения и выплаты пенсий</a:t>
            </a:r>
            <a:r>
              <a:rPr lang="ru-RU" sz="1600" dirty="0" smtClean="0"/>
              <a:t>»</a:t>
            </a:r>
            <a:r>
              <a:rPr lang="en-US" sz="1600" dirty="0" smtClean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Специалист по организации и установлению выплат социального </a:t>
            </a:r>
            <a:r>
              <a:rPr lang="ru-RU" sz="1600" dirty="0" smtClean="0"/>
              <a:t>характера</a:t>
            </a:r>
            <a:r>
              <a:rPr lang="en-US" sz="1600" dirty="0"/>
              <a:t>;</a:t>
            </a:r>
            <a:r>
              <a:rPr lang="ru-RU" sz="1600" dirty="0" smtClean="0"/>
              <a:t> </a:t>
            </a:r>
            <a:r>
              <a:rPr lang="ru-RU" sz="1600" dirty="0"/>
              <a:t>«Специалист по организации персонифицированного учета пенсионных прав застрахованных лиц</a:t>
            </a:r>
            <a:r>
              <a:rPr lang="ru-RU" sz="1600" dirty="0" smtClean="0"/>
              <a:t>»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ru-RU" sz="1600" dirty="0"/>
              <a:t>«Специалист по организации администрирования страховых взносов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7" y="3514724"/>
            <a:ext cx="8915400" cy="12573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Контроль соблюдения работниками системы ПФР запретов и ограничений, введённых в целях противодействия коррупции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ru-RU" sz="1600" dirty="0"/>
              <a:t>уникальный проект психологов, направленный на создание в системе ПФР антикоррупционной профессиональной среды через пропаганду организационных ценностей и  создание социокультурных традиций «Роль психолога в управлении изменениями на примере формирования антикоррупционной модели поведения</a:t>
            </a:r>
            <a:r>
              <a:rPr lang="ru-RU" sz="1600" dirty="0" smtClean="0"/>
              <a:t>» 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7" y="4905375"/>
            <a:ext cx="8915400" cy="885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Появление возможности более широкого использования электронного обучения (благодаря внедрению АИС ПФР-2, автоматизированной информационной системы ПФР, и завершению работ по созданию внутреннего портала ПФР)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2877" y="5905501"/>
            <a:ext cx="8915400" cy="885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В структуре Департамента кадровой политики, кроме отдела по работе с персоналом, созданы: отдел развития профессиональных квалификаций, отдел дополнительного профессионального образования, отдел мониторинга и контроля эффективности деятельности</a:t>
            </a:r>
          </a:p>
        </p:txBody>
      </p:sp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86089" y="173036"/>
            <a:ext cx="647700" cy="504825"/>
            <a:chOff x="229" y="389"/>
            <a:chExt cx="440" cy="442"/>
          </a:xfrm>
        </p:grpSpPr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4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</TotalTime>
  <Words>1163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Номинация №1 Организация комплексной работы по управлению кадрами</vt:lpstr>
      <vt:lpstr>Пенсионный фонд Российской Федерации  - государственный внебюджетный фонд </vt:lpstr>
      <vt:lpstr>Цифры и факты</vt:lpstr>
      <vt:lpstr>    Направления      деятельности ПФР </vt:lpstr>
      <vt:lpstr>Цели кадровых подразделений ПФР</vt:lpstr>
      <vt:lpstr>ЭТАПЫ РЕАЛИЗАЦИИ КАДРОВОЙ ПРАКТИКИ В СИСТЕМЕ ПФР</vt:lpstr>
      <vt:lpstr>Этап №1 – Становление (2004-2006 гг.)</vt:lpstr>
      <vt:lpstr>Этап №2– Развитие (2007-2012 гг.)</vt:lpstr>
      <vt:lpstr>Этап №3– Модернизация  (2012 г.-по настоящее время)</vt:lpstr>
      <vt:lpstr>Презентация PowerPoint</vt:lpstr>
      <vt:lpstr>Проектная деятельность  в системе ПФР</vt:lpstr>
      <vt:lpstr>Проектный Олимп</vt:lpstr>
      <vt:lpstr>Презентация PowerPoint</vt:lpstr>
      <vt:lpstr>Школа молодого психолога</vt:lpstr>
      <vt:lpstr>Результаты апробации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Агапцова Татьяна Сергее.</cp:lastModifiedBy>
  <cp:revision>128</cp:revision>
  <dcterms:created xsi:type="dcterms:W3CDTF">2016-11-18T14:12:19Z</dcterms:created>
  <dcterms:modified xsi:type="dcterms:W3CDTF">2017-12-11T13:09:33Z</dcterms:modified>
</cp:coreProperties>
</file>